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4"/>
  </p:notesMasterIdLst>
  <p:sldIdLst>
    <p:sldId id="257" r:id="rId3"/>
    <p:sldId id="374" r:id="rId4"/>
    <p:sldId id="375" r:id="rId5"/>
    <p:sldId id="376" r:id="rId6"/>
    <p:sldId id="370" r:id="rId7"/>
    <p:sldId id="261" r:id="rId8"/>
    <p:sldId id="262" r:id="rId9"/>
    <p:sldId id="264" r:id="rId10"/>
    <p:sldId id="265" r:id="rId11"/>
    <p:sldId id="263" r:id="rId12"/>
    <p:sldId id="373" r:id="rId13"/>
    <p:sldId id="358" r:id="rId14"/>
    <p:sldId id="359" r:id="rId15"/>
    <p:sldId id="360" r:id="rId16"/>
    <p:sldId id="361" r:id="rId17"/>
    <p:sldId id="363" r:id="rId18"/>
    <p:sldId id="377" r:id="rId19"/>
    <p:sldId id="365" r:id="rId20"/>
    <p:sldId id="371" r:id="rId21"/>
    <p:sldId id="308" r:id="rId22"/>
    <p:sldId id="287" r:id="rId23"/>
    <p:sldId id="295" r:id="rId24"/>
    <p:sldId id="303" r:id="rId25"/>
    <p:sldId id="300" r:id="rId26"/>
    <p:sldId id="301" r:id="rId27"/>
    <p:sldId id="302" r:id="rId28"/>
    <p:sldId id="367" r:id="rId29"/>
    <p:sldId id="366" r:id="rId30"/>
    <p:sldId id="368" r:id="rId31"/>
    <p:sldId id="329" r:id="rId32"/>
    <p:sldId id="330" r:id="rId33"/>
    <p:sldId id="331" r:id="rId34"/>
    <p:sldId id="332" r:id="rId35"/>
    <p:sldId id="333" r:id="rId36"/>
    <p:sldId id="342" r:id="rId37"/>
    <p:sldId id="345" r:id="rId38"/>
    <p:sldId id="372" r:id="rId39"/>
    <p:sldId id="353" r:id="rId40"/>
    <p:sldId id="356" r:id="rId41"/>
    <p:sldId id="369" r:id="rId42"/>
    <p:sldId id="37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2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D6F97-2430-6F47-8A1D-4C392C6F55EC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78AA-43B0-F747-818B-CFFA19A66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2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22020-1956-424D-B6A6-51A1186B13BA}" type="slidenum">
              <a:rPr lang="en-US">
                <a:latin typeface="Tahoma" charset="0"/>
              </a:rPr>
              <a:pPr/>
              <a:t>1</a:t>
            </a:fld>
            <a:endParaRPr lang="en-US">
              <a:latin typeface="Tahoma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: election of president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: race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:</a:t>
            </a:r>
            <a:r>
              <a:rPr lang="en-US" baseline="0" dirty="0" smtClean="0"/>
              <a:t> senators</a:t>
            </a:r>
          </a:p>
          <a:p>
            <a:r>
              <a:rPr lang="en-US" baseline="0" dirty="0" smtClean="0"/>
              <a:t>19</a:t>
            </a:r>
            <a:r>
              <a:rPr lang="en-US" baseline="30000" dirty="0" smtClean="0"/>
              <a:t>th</a:t>
            </a:r>
            <a:r>
              <a:rPr lang="en-US" baseline="0" dirty="0" smtClean="0"/>
              <a:t>: sex</a:t>
            </a:r>
          </a:p>
          <a:p>
            <a:r>
              <a:rPr lang="en-US" baseline="0" dirty="0" smtClean="0"/>
              <a:t>23</a:t>
            </a:r>
            <a:r>
              <a:rPr lang="en-US" baseline="30000" dirty="0" smtClean="0"/>
              <a:t>rd</a:t>
            </a:r>
            <a:r>
              <a:rPr lang="en-US" baseline="0" dirty="0" smtClean="0"/>
              <a:t>: DC</a:t>
            </a:r>
          </a:p>
          <a:p>
            <a:r>
              <a:rPr lang="en-US" baseline="0" dirty="0" smtClean="0"/>
              <a:t>24</a:t>
            </a:r>
            <a:r>
              <a:rPr lang="en-US" baseline="30000" dirty="0" smtClean="0"/>
              <a:t>th</a:t>
            </a:r>
            <a:r>
              <a:rPr lang="en-US" baseline="0" dirty="0" smtClean="0"/>
              <a:t>: poll tax</a:t>
            </a:r>
          </a:p>
          <a:p>
            <a:r>
              <a:rPr lang="en-US" baseline="0" dirty="0" smtClean="0"/>
              <a:t>26</a:t>
            </a:r>
            <a:r>
              <a:rPr lang="en-US" baseline="30000" dirty="0" smtClean="0"/>
              <a:t>th</a:t>
            </a:r>
            <a:r>
              <a:rPr lang="en-US" baseline="0" dirty="0" smtClean="0"/>
              <a:t>: age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78AA-43B0-F747-818B-CFFA19A66B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BCA0D-A646-654A-8EE6-65BF08E5596F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36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9DD97-83CE-1E45-BD1D-60C3FBD5A4C0}" type="slidenum">
              <a:rPr lang="en-US"/>
              <a:pPr/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50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AC080-9A3B-B640-A150-4E24E92CE92D}" type="slidenum">
              <a:rPr lang="en-US"/>
              <a:pPr/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7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AC080-9A3B-B640-A150-4E24E92CE92D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85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>
                <a:latin typeface="Tahoma" charset="0"/>
                <a:ea typeface="ＭＳ Ｐゴシック" charset="0"/>
              </a:rPr>
              <a:t>Vicki </a:t>
            </a:r>
            <a:r>
              <a:rPr lang="en-US" dirty="0" err="1">
                <a:latin typeface="Tahoma" charset="0"/>
                <a:ea typeface="ＭＳ Ｐゴシック" charset="0"/>
              </a:rPr>
              <a:t>Saporta</a:t>
            </a:r>
            <a:r>
              <a:rPr lang="en-US" dirty="0">
                <a:latin typeface="Tahoma" charset="0"/>
                <a:ea typeface="ＭＳ Ｐゴシック" charset="0"/>
              </a:rPr>
              <a:t>,  president of the National Abortion Federation (NAF)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1EE8E-4587-974B-8FB3-F10687826F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6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7" descr="Americanfla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3352800" y="-498475"/>
            <a:ext cx="57912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pitchFamily="-108" charset="2"/>
              <a:buNone/>
              <a:defRPr/>
            </a:pPr>
            <a:endParaRPr lang="en-US">
              <a:latin typeface="Tahoma" pitchFamily="-10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white">
          <a:xfrm>
            <a:off x="0" y="304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white">
          <a:xfrm flipV="1">
            <a:off x="0" y="650875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white">
          <a:xfrm>
            <a:off x="0" y="914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white">
          <a:xfrm>
            <a:off x="0" y="1219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white">
          <a:xfrm>
            <a:off x="0" y="1524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white">
          <a:xfrm>
            <a:off x="0" y="1828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white">
          <a:xfrm>
            <a:off x="0" y="2133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white">
          <a:xfrm>
            <a:off x="0" y="2438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white">
          <a:xfrm>
            <a:off x="0" y="2743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white">
          <a:xfrm>
            <a:off x="0" y="3048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white">
          <a:xfrm>
            <a:off x="0" y="3352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white">
          <a:xfrm>
            <a:off x="0" y="3657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white">
          <a:xfrm>
            <a:off x="0" y="3962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white">
          <a:xfrm>
            <a:off x="0" y="4267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white">
          <a:xfrm>
            <a:off x="0" y="4572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white">
          <a:xfrm>
            <a:off x="0" y="4876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white">
          <a:xfrm>
            <a:off x="0" y="5181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white">
          <a:xfrm>
            <a:off x="0" y="5486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white">
          <a:xfrm>
            <a:off x="0" y="5791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white">
          <a:xfrm>
            <a:off x="0" y="6096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white">
          <a:xfrm>
            <a:off x="0" y="6400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white">
          <a:xfrm>
            <a:off x="0" y="6705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white">
          <a:xfrm>
            <a:off x="30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white">
          <a:xfrm>
            <a:off x="60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white">
          <a:xfrm>
            <a:off x="91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white">
          <a:xfrm>
            <a:off x="1219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white">
          <a:xfrm>
            <a:off x="1524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white">
          <a:xfrm>
            <a:off x="1828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white">
          <a:xfrm>
            <a:off x="2133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white">
          <a:xfrm>
            <a:off x="2438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white">
          <a:xfrm>
            <a:off x="2743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white">
          <a:xfrm>
            <a:off x="3048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white">
          <a:xfrm>
            <a:off x="3352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white">
          <a:xfrm>
            <a:off x="3657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white">
          <a:xfrm>
            <a:off x="3962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white">
          <a:xfrm>
            <a:off x="4267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white">
          <a:xfrm>
            <a:off x="4572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white">
          <a:xfrm>
            <a:off x="4876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white">
          <a:xfrm>
            <a:off x="5181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white">
          <a:xfrm>
            <a:off x="5486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white">
          <a:xfrm>
            <a:off x="5791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white">
          <a:xfrm>
            <a:off x="6096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white">
          <a:xfrm>
            <a:off x="6400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white">
          <a:xfrm>
            <a:off x="6705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white">
          <a:xfrm>
            <a:off x="7010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white">
          <a:xfrm>
            <a:off x="7315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white">
          <a:xfrm>
            <a:off x="7620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white">
          <a:xfrm>
            <a:off x="792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white">
          <a:xfrm>
            <a:off x="822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white">
          <a:xfrm>
            <a:off x="853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white">
          <a:xfrm>
            <a:off x="8839200" y="457200"/>
            <a:ext cx="0" cy="64008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ltGray">
          <a:xfrm>
            <a:off x="803275" y="38893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ltGray">
          <a:xfrm flipH="1" flipV="1">
            <a:off x="0" y="2895600"/>
            <a:ext cx="5181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ltGray">
          <a:xfrm flipH="1">
            <a:off x="609600" y="990600"/>
            <a:ext cx="601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" name="Arc 59"/>
          <p:cNvSpPr>
            <a:spLocks/>
          </p:cNvSpPr>
          <p:nvPr/>
        </p:nvSpPr>
        <p:spPr bwMode="ltGray">
          <a:xfrm rot="16200000" flipH="1">
            <a:off x="675482" y="867569"/>
            <a:ext cx="247650" cy="249237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-1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199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-1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199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pitchFamily="-108" charset="2"/>
              <a:buNone/>
              <a:defRPr/>
            </a:pPr>
            <a:endParaRPr lang="en-US">
              <a:latin typeface="Tahoma" pitchFamily="-10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349500" y="2600325"/>
            <a:ext cx="6045200" cy="2876550"/>
            <a:chOff x="1480" y="1638"/>
            <a:chExt cx="3808" cy="1812"/>
          </a:xfrm>
        </p:grpSpPr>
        <p:sp>
          <p:nvSpPr>
            <p:cNvPr id="62" name="Line 61"/>
            <p:cNvSpPr>
              <a:spLocks noChangeShapeType="1"/>
            </p:cNvSpPr>
            <p:nvPr/>
          </p:nvSpPr>
          <p:spPr bwMode="ltGray">
            <a:xfrm flipV="1">
              <a:off x="1480" y="3128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ltGray">
            <a:xfrm flipH="1">
              <a:off x="5172" y="1638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rc 63"/>
            <p:cNvSpPr>
              <a:spLocks/>
            </p:cNvSpPr>
            <p:nvPr/>
          </p:nvSpPr>
          <p:spPr bwMode="ltGray">
            <a:xfrm rot="5400000">
              <a:off x="5097" y="3033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Wingdings" pitchFamily="-108" charset="2"/>
                <a:buNone/>
                <a:defRPr/>
              </a:pPr>
              <a:endParaRPr lang="en-US">
                <a:latin typeface="Tahoma" pitchFamily="-108" charset="0"/>
              </a:endParaRPr>
            </a:p>
          </p:txBody>
        </p:sp>
      </p:grpSp>
      <p:pic>
        <p:nvPicPr>
          <p:cNvPr id="65" name="Picture 71" descr="lls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1104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49" name="Rectangle 6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048000"/>
            <a:ext cx="7010400" cy="18288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" name="Rectangle 6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67" name="Footer Placeholder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6BEB-26BF-F843-8A7F-1687ED9F4622}" type="slidenum">
              <a:rPr lang="en-US"/>
              <a:pPr>
                <a:defRPr/>
              </a:pPr>
              <a:t>‹#›</a:t>
            </a:fld>
            <a:r>
              <a:rPr lang="en-US"/>
              <a:t>National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7" descr="Americanfla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3352800" y="-498475"/>
            <a:ext cx="57912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pitchFamily="-108" charset="2"/>
              <a:buNone/>
              <a:defRPr/>
            </a:pPr>
            <a:endParaRPr lang="en-US">
              <a:latin typeface="Tahoma" pitchFamily="-10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white">
          <a:xfrm>
            <a:off x="0" y="304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white">
          <a:xfrm flipV="1">
            <a:off x="0" y="650875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white">
          <a:xfrm>
            <a:off x="0" y="914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white">
          <a:xfrm>
            <a:off x="0" y="1219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white">
          <a:xfrm>
            <a:off x="0" y="1524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white">
          <a:xfrm>
            <a:off x="0" y="1828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white">
          <a:xfrm>
            <a:off x="0" y="2133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white">
          <a:xfrm>
            <a:off x="0" y="2438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white">
          <a:xfrm>
            <a:off x="0" y="2743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white">
          <a:xfrm>
            <a:off x="0" y="3048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white">
          <a:xfrm>
            <a:off x="0" y="3352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white">
          <a:xfrm>
            <a:off x="0" y="3657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white">
          <a:xfrm>
            <a:off x="0" y="3962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white">
          <a:xfrm>
            <a:off x="0" y="4267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white">
          <a:xfrm>
            <a:off x="0" y="4572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white">
          <a:xfrm>
            <a:off x="0" y="4876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white">
          <a:xfrm>
            <a:off x="0" y="5181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white">
          <a:xfrm>
            <a:off x="0" y="5486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white">
          <a:xfrm>
            <a:off x="0" y="5791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white">
          <a:xfrm>
            <a:off x="0" y="6096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white">
          <a:xfrm>
            <a:off x="0" y="6400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white">
          <a:xfrm>
            <a:off x="0" y="6705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white">
          <a:xfrm>
            <a:off x="30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white">
          <a:xfrm>
            <a:off x="60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white">
          <a:xfrm>
            <a:off x="91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white">
          <a:xfrm>
            <a:off x="1219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white">
          <a:xfrm>
            <a:off x="1524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white">
          <a:xfrm>
            <a:off x="1828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white">
          <a:xfrm>
            <a:off x="2133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white">
          <a:xfrm>
            <a:off x="2438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white">
          <a:xfrm>
            <a:off x="2743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white">
          <a:xfrm>
            <a:off x="3048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white">
          <a:xfrm>
            <a:off x="3352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white">
          <a:xfrm>
            <a:off x="3657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white">
          <a:xfrm>
            <a:off x="3962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white">
          <a:xfrm>
            <a:off x="4267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white">
          <a:xfrm>
            <a:off x="4572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white">
          <a:xfrm>
            <a:off x="4876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white">
          <a:xfrm>
            <a:off x="5181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white">
          <a:xfrm>
            <a:off x="5486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white">
          <a:xfrm>
            <a:off x="5791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white">
          <a:xfrm>
            <a:off x="6096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white">
          <a:xfrm>
            <a:off x="6400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white">
          <a:xfrm>
            <a:off x="6705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white">
          <a:xfrm>
            <a:off x="7010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white">
          <a:xfrm>
            <a:off x="7315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white">
          <a:xfrm>
            <a:off x="7620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white">
          <a:xfrm>
            <a:off x="792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white">
          <a:xfrm>
            <a:off x="822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white">
          <a:xfrm>
            <a:off x="853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white">
          <a:xfrm>
            <a:off x="8839200" y="457200"/>
            <a:ext cx="0" cy="64008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ltGray">
          <a:xfrm>
            <a:off x="803275" y="38893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ltGray">
          <a:xfrm flipH="1" flipV="1">
            <a:off x="0" y="2895600"/>
            <a:ext cx="5181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ltGray">
          <a:xfrm flipH="1">
            <a:off x="609600" y="990600"/>
            <a:ext cx="601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" name="Arc 59"/>
          <p:cNvSpPr>
            <a:spLocks/>
          </p:cNvSpPr>
          <p:nvPr/>
        </p:nvSpPr>
        <p:spPr bwMode="ltGray">
          <a:xfrm rot="16200000" flipH="1">
            <a:off x="675482" y="867569"/>
            <a:ext cx="247650" cy="249237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-1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199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-1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199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pitchFamily="-108" charset="2"/>
              <a:buNone/>
              <a:defRPr/>
            </a:pPr>
            <a:endParaRPr lang="en-US">
              <a:latin typeface="Tahoma" pitchFamily="-10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349500" y="2600325"/>
            <a:ext cx="6045200" cy="2876550"/>
            <a:chOff x="1480" y="1638"/>
            <a:chExt cx="3808" cy="1812"/>
          </a:xfrm>
        </p:grpSpPr>
        <p:sp>
          <p:nvSpPr>
            <p:cNvPr id="62" name="Line 61"/>
            <p:cNvSpPr>
              <a:spLocks noChangeShapeType="1"/>
            </p:cNvSpPr>
            <p:nvPr/>
          </p:nvSpPr>
          <p:spPr bwMode="ltGray">
            <a:xfrm flipV="1">
              <a:off x="1480" y="3128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ltGray">
            <a:xfrm flipH="1">
              <a:off x="5172" y="1638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Arc 63"/>
            <p:cNvSpPr>
              <a:spLocks/>
            </p:cNvSpPr>
            <p:nvPr/>
          </p:nvSpPr>
          <p:spPr bwMode="ltGray">
            <a:xfrm rot="5400000">
              <a:off x="5097" y="3033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Wingdings" pitchFamily="-108" charset="2"/>
                <a:buNone/>
                <a:defRPr/>
              </a:pPr>
              <a:endParaRPr lang="en-US">
                <a:latin typeface="Tahoma" pitchFamily="-108" charset="0"/>
              </a:endParaRPr>
            </a:p>
          </p:txBody>
        </p:sp>
      </p:grpSp>
      <p:pic>
        <p:nvPicPr>
          <p:cNvPr id="65" name="Picture 71" descr="lls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1104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49" name="Rectangle 6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048000"/>
            <a:ext cx="7010400" cy="18288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" name="Rectangle 6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67" name="Footer Placeholder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092-F5EB-0B47-B308-218BE5B14E50}" type="slidenum">
              <a:rPr lang="en-US"/>
              <a:pPr>
                <a:defRPr/>
              </a:pPr>
              <a:t>‹#›</a:t>
            </a:fld>
            <a:r>
              <a:rPr lang="en-US"/>
              <a:t>National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77DF-58C7-1741-8603-DC6EA7A4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DDB5-22AD-5E4E-8FB0-AD8EA103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3025-9F8C-974D-8464-B7D77BEDD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5EE-46FB-FC4D-B7F9-9127EDF3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A9D8-2ED4-944B-AFB3-767AE6A93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97CD-4954-834A-AED9-1FD93FAF0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DC1B-2B83-1149-94A4-2ADF2E08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C2CE-9710-FE45-BBD8-53A8176B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B6F0-1BD7-D44C-8287-F855F8E1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-108" charset="2"/>
              <a:buNone/>
              <a:defRPr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Journalist Law School (2009)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6647-F8DA-924E-8242-565E05D8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F6F8-D360-9F4B-96C7-0313D61BDCA4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2388-60B0-5846-A280-F4B72332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220164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65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66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67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68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69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0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1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2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3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4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5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6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7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8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79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0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1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2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3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4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5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220187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8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89" name="Line 29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0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1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2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3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4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5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6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7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8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199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0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1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2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3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4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5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6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7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8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09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0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1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2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3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4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0215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0216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pitchFamily="-108" charset="2"/>
              <a:buNone/>
              <a:defRPr/>
            </a:pPr>
            <a:endParaRPr lang="en-US">
              <a:latin typeface="Tahoma" pitchFamily="-108" charset="0"/>
            </a:endParaRPr>
          </a:p>
        </p:txBody>
      </p:sp>
      <p:sp>
        <p:nvSpPr>
          <p:cNvPr id="220217" name="Line 57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81000" y="914400"/>
            <a:ext cx="1784350" cy="2324100"/>
            <a:chOff x="96" y="916"/>
            <a:chExt cx="2208" cy="2876"/>
          </a:xfrm>
        </p:grpSpPr>
        <p:sp>
          <p:nvSpPr>
            <p:cNvPr id="220219" name="Line 59"/>
            <p:cNvSpPr>
              <a:spLocks noChangeShapeType="1"/>
            </p:cNvSpPr>
            <p:nvPr/>
          </p:nvSpPr>
          <p:spPr bwMode="ltGray">
            <a:xfrm flipH="1">
              <a:off x="96" y="1038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20" name="Line 60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21" name="Arc 61"/>
            <p:cNvSpPr>
              <a:spLocks/>
            </p:cNvSpPr>
            <p:nvPr/>
          </p:nvSpPr>
          <p:spPr bwMode="ltGray">
            <a:xfrm flipH="1">
              <a:off x="218" y="916"/>
              <a:ext cx="238" cy="240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-1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199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Wingdings" pitchFamily="-108" charset="2"/>
                <a:buNone/>
                <a:defRPr/>
              </a:pPr>
              <a:endParaRPr lang="en-US">
                <a:latin typeface="Tahoma" pitchFamily="-108" charset="0"/>
              </a:endParaRPr>
            </a:p>
          </p:txBody>
        </p:sp>
      </p:grpSp>
      <p:sp>
        <p:nvSpPr>
          <p:cNvPr id="103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6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0224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Tahoma" pitchFamily="-108" charset="0"/>
              </a:defRPr>
            </a:lvl1pPr>
          </a:lstStyle>
          <a:p>
            <a:pPr>
              <a:defRPr/>
            </a:pPr>
            <a:r>
              <a:rPr lang="en-US"/>
              <a:t>June 2010</a:t>
            </a:r>
          </a:p>
        </p:txBody>
      </p:sp>
      <p:sp>
        <p:nvSpPr>
          <p:cNvPr id="220226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ahoma" pitchFamily="-108" charset="0"/>
              </a:defRPr>
            </a:lvl1pPr>
          </a:lstStyle>
          <a:p>
            <a:pPr>
              <a:defRPr/>
            </a:pPr>
            <a:fld id="{59CE3EC0-7B52-0247-A0C9-29F4D846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67" descr="lls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97625"/>
            <a:ext cx="152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" descr="JLSlogo2i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6292850"/>
            <a:ext cx="1600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2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w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s.edu/jls/2016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125074"/>
            <a:ext cx="7848600" cy="1295400"/>
          </a:xfrm>
        </p:spPr>
        <p:txBody>
          <a:bodyPr>
            <a:noAutofit/>
          </a:bodyPr>
          <a:lstStyle/>
          <a:p>
            <a:pPr algn="ctr">
              <a:buFont typeface="Times New Roman" charset="0"/>
              <a:buNone/>
            </a:pPr>
            <a:r>
              <a:rPr lang="en-US" sz="3600" b="1" i="1" dirty="0">
                <a:solidFill>
                  <a:schemeClr val="tx2"/>
                </a:solidFill>
                <a:latin typeface="Tahoma"/>
                <a:cs typeface="Tahoma"/>
              </a:rPr>
              <a:t>Constitutional </a:t>
            </a:r>
            <a:r>
              <a:rPr lang="en-US" sz="3600" b="1" i="1" dirty="0" smtClean="0">
                <a:solidFill>
                  <a:schemeClr val="tx2"/>
                </a:solidFill>
                <a:latin typeface="Tahoma"/>
                <a:cs typeface="Tahoma"/>
              </a:rPr>
              <a:t>Law II</a:t>
            </a:r>
          </a:p>
          <a:p>
            <a:pPr algn="ctr">
              <a:buFont typeface="Times New Roman" charset="0"/>
              <a:buNone/>
            </a:pPr>
            <a:r>
              <a:rPr lang="en-US" b="1" i="1" dirty="0" smtClean="0">
                <a:solidFill>
                  <a:schemeClr val="tx2"/>
                </a:solidFill>
                <a:latin typeface="Tahoma"/>
                <a:cs typeface="Tahoma"/>
              </a:rPr>
              <a:t>Individual Rights</a:t>
            </a:r>
          </a:p>
          <a:p>
            <a:pPr algn="ctr">
              <a:spcBef>
                <a:spcPct val="100000"/>
              </a:spcBef>
              <a:buFont typeface="Times New Roman" charset="0"/>
              <a:buNone/>
            </a:pPr>
            <a:r>
              <a:rPr lang="en-US" sz="3600" b="1" i="1" dirty="0">
                <a:solidFill>
                  <a:schemeClr val="tx2"/>
                </a:solidFill>
                <a:latin typeface="Tahoma"/>
                <a:cs typeface="Tahoma"/>
              </a:rPr>
              <a:t>Prof. Karl Manheim</a:t>
            </a:r>
            <a:endParaRPr lang="en-US" sz="3600" b="1" i="1" dirty="0" smtClean="0">
              <a:solidFill>
                <a:schemeClr val="tx2"/>
              </a:solidFill>
              <a:latin typeface="Tahoma"/>
              <a:cs typeface="Tahoma"/>
            </a:endParaRPr>
          </a:p>
          <a:p>
            <a:pPr algn="ctr">
              <a:buFont typeface="Times New Roman" charset="0"/>
              <a:buNone/>
            </a:pPr>
            <a:r>
              <a:rPr lang="en-US" sz="3600" b="1" i="1" dirty="0" smtClean="0">
                <a:solidFill>
                  <a:schemeClr val="tx2"/>
                </a:solidFill>
                <a:latin typeface="Tahoma"/>
                <a:cs typeface="Tahoma"/>
              </a:rPr>
              <a:t>June 11, </a:t>
            </a:r>
            <a:r>
              <a:rPr lang="en-US" sz="3600" b="1" i="1" dirty="0" smtClean="0">
                <a:solidFill>
                  <a:schemeClr val="tx2"/>
                </a:solidFill>
                <a:latin typeface="Tahoma"/>
                <a:cs typeface="Tahoma"/>
              </a:rPr>
              <a:t>2016</a:t>
            </a:r>
          </a:p>
          <a:p>
            <a:pPr algn="ctr"/>
            <a:r>
              <a:rPr lang="en-US" sz="3600" dirty="0"/>
              <a:t> </a:t>
            </a:r>
            <a:r>
              <a:rPr lang="en-US" sz="3600" u="sng" dirty="0">
                <a:hlinkClick r:id="rId3"/>
              </a:rPr>
              <a:t>http://www.lls.edu/jls</a:t>
            </a:r>
            <a:r>
              <a:rPr lang="en-US" sz="3600" u="sng">
                <a:hlinkClick r:id="rId3"/>
              </a:rPr>
              <a:t>/2016</a:t>
            </a:r>
            <a:endParaRPr lang="en-US" sz="3600" b="1" i="1" dirty="0" smtClean="0">
              <a:solidFill>
                <a:schemeClr val="tx2"/>
              </a:solidFill>
              <a:latin typeface="Tahoma"/>
              <a:cs typeface="Tahoma"/>
            </a:endParaRPr>
          </a:p>
        </p:txBody>
      </p:sp>
      <p:pic>
        <p:nvPicPr>
          <p:cNvPr id="15363" name="Picture 5" descr="JLSlogo2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0"/>
            <a:ext cx="43434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895600" y="64770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copyright © </a:t>
            </a:r>
            <a:r>
              <a:rPr lang="en-US" sz="1200" dirty="0" smtClean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2016 </a:t>
            </a:r>
            <a:r>
              <a:rPr lang="en-US" sz="1200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– Karl Manheim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Individual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8534400" cy="1595120"/>
          </a:xfrm>
        </p:spPr>
        <p:txBody>
          <a:bodyPr/>
          <a:lstStyle/>
          <a:p>
            <a:pPr>
              <a:spcBef>
                <a:spcPts val="168"/>
              </a:spcBef>
            </a:pPr>
            <a:r>
              <a:rPr lang="en-US" dirty="0" smtClean="0">
                <a:solidFill>
                  <a:srgbClr val="0000FF"/>
                </a:solidFill>
              </a:rPr>
              <a:t>Fundamental rights</a:t>
            </a:r>
          </a:p>
          <a:p>
            <a:pPr lvl="1">
              <a:spcBef>
                <a:spcPts val="168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Sourced in the constitution</a:t>
            </a:r>
          </a:p>
          <a:p>
            <a:pPr lvl="1">
              <a:spcBef>
                <a:spcPts val="168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Sourced externally (e.g., natural law)</a:t>
            </a:r>
            <a:endParaRPr lang="en-US" sz="2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8DA25-B8C9-D14E-BE17-EB92E49DFD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3435034"/>
            <a:ext cx="8534400" cy="21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w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168"/>
              </a:spcBef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Non-Fundamental rights</a:t>
            </a:r>
          </a:p>
          <a:p>
            <a:pPr lvl="1">
              <a:spcBef>
                <a:spcPts val="168"/>
              </a:spcBef>
            </a:pPr>
            <a:r>
              <a:rPr lang="en-US" sz="2600" dirty="0" smtClean="0">
                <a:solidFill>
                  <a:schemeClr val="accent5">
                    <a:lumMod val="25000"/>
                  </a:schemeClr>
                </a:solidFill>
              </a:rPr>
              <a:t>Statutory rights</a:t>
            </a:r>
          </a:p>
          <a:p>
            <a:pPr lvl="1">
              <a:spcBef>
                <a:spcPts val="168"/>
              </a:spcBef>
            </a:pPr>
            <a:r>
              <a:rPr lang="en-US" sz="2600" dirty="0" smtClean="0">
                <a:solidFill>
                  <a:schemeClr val="accent5">
                    <a:lumMod val="25000"/>
                  </a:schemeClr>
                </a:solidFill>
              </a:rPr>
              <a:t>State-created rights</a:t>
            </a:r>
          </a:p>
          <a:p>
            <a:pPr lvl="1">
              <a:spcBef>
                <a:spcPts val="168"/>
              </a:spcBef>
            </a:pPr>
            <a:r>
              <a:rPr lang="en-US" sz="2600" dirty="0" smtClean="0">
                <a:solidFill>
                  <a:schemeClr val="accent5">
                    <a:lumMod val="25000"/>
                  </a:schemeClr>
                </a:solidFill>
              </a:rPr>
              <a:t>Int’l / Humanitarian Law rights</a:t>
            </a:r>
          </a:p>
          <a:p>
            <a:pPr lvl="1">
              <a:spcBef>
                <a:spcPts val="168"/>
              </a:spcBef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73760" y="2521907"/>
            <a:ext cx="7437120" cy="924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Infringement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fund’l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rights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is subject to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charset="0"/>
              </a:rPr>
              <a:t>strict scrutiny</a:t>
            </a:r>
          </a:p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sz="2000" b="1" baseline="0" dirty="0" smtClean="0">
                <a:latin typeface="Tahoma" charset="0"/>
              </a:rPr>
              <a:t>Gov</a:t>
            </a:r>
            <a:r>
              <a:rPr lang="en-US" sz="2000" b="1" dirty="0" smtClean="0">
                <a:latin typeface="Tahoma" charset="0"/>
              </a:rPr>
              <a:t>ernment interest (ENDS) must be </a:t>
            </a:r>
            <a:r>
              <a:rPr lang="en-US" sz="2000" b="1" dirty="0" smtClean="0">
                <a:solidFill>
                  <a:srgbClr val="800000"/>
                </a:solidFill>
                <a:latin typeface="Tahoma" charset="0"/>
              </a:rPr>
              <a:t>compelling</a:t>
            </a:r>
          </a:p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Challenged law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ahoma" charset="0"/>
              </a:rPr>
              <a:t>MEANS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) must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charset="0"/>
              </a:rPr>
              <a:t>narrowly tailored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ahoma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3760" y="5293838"/>
            <a:ext cx="7437120" cy="924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Non-fundamental rights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get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charset="0"/>
              </a:rPr>
              <a:t>rational basis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Tahoma" charset="0"/>
              </a:rPr>
              <a:t>review</a:t>
            </a:r>
          </a:p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sz="2000" b="1" baseline="0" dirty="0" smtClean="0">
                <a:latin typeface="Tahoma" charset="0"/>
              </a:rPr>
              <a:t>Gov</a:t>
            </a:r>
            <a:r>
              <a:rPr lang="en-US" sz="2000" b="1" dirty="0" smtClean="0">
                <a:latin typeface="Tahoma" charset="0"/>
              </a:rPr>
              <a:t>ernment interest (</a:t>
            </a:r>
            <a:r>
              <a:rPr lang="en-US" sz="2000" b="1" dirty="0" smtClean="0">
                <a:solidFill>
                  <a:srgbClr val="40458C"/>
                </a:solidFill>
                <a:latin typeface="Tahoma" charset="0"/>
              </a:rPr>
              <a:t>ENDS</a:t>
            </a:r>
            <a:r>
              <a:rPr lang="en-US" sz="2000" b="1" dirty="0" smtClean="0">
                <a:latin typeface="Tahoma" charset="0"/>
              </a:rPr>
              <a:t>) must be </a:t>
            </a:r>
            <a:r>
              <a:rPr lang="en-US" sz="2000" b="1" dirty="0" smtClean="0">
                <a:solidFill>
                  <a:srgbClr val="008000"/>
                </a:solidFill>
                <a:latin typeface="Tahoma" charset="0"/>
              </a:rPr>
              <a:t>legitimate</a:t>
            </a:r>
          </a:p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Challenged law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ahoma" charset="0"/>
              </a:rPr>
              <a:t>MEANS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) must be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charset="0"/>
              </a:rPr>
              <a:t>rationally related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Tahom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49373" y="1181353"/>
            <a:ext cx="2020876" cy="1338824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ahoma" charset="0"/>
              </a:rPr>
              <a:t>challenged law is presumed invalid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ahoma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49373" y="4026445"/>
            <a:ext cx="2020875" cy="1267393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ahoma" charset="0"/>
              </a:rPr>
              <a:t>challenged law is presumed valid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9" grpId="0" build="p" bldLvl="3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sz="4300" dirty="0" smtClean="0"/>
              <a:t>What Rights are “Fundamental”?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105400"/>
          </a:xfrm>
        </p:spPr>
        <p:txBody>
          <a:bodyPr/>
          <a:lstStyle/>
          <a:p>
            <a:r>
              <a:rPr lang="en-US" dirty="0" smtClean="0"/>
              <a:t>Textual rights</a:t>
            </a:r>
          </a:p>
          <a:p>
            <a:r>
              <a:rPr lang="en-US" dirty="0" smtClean="0"/>
              <a:t>Non-textual rights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/14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Amds</a:t>
            </a:r>
            <a:r>
              <a:rPr lang="en-US" dirty="0" smtClean="0"/>
              <a:t>: </a:t>
            </a:r>
            <a:r>
              <a:rPr lang="en-US" i="1" dirty="0" smtClean="0"/>
              <a:t>deprivation of </a:t>
            </a:r>
            <a:r>
              <a:rPr lang="en-US" i="1" dirty="0"/>
              <a:t>life, </a:t>
            </a:r>
            <a:r>
              <a:rPr lang="en-US" b="1" i="1" dirty="0"/>
              <a:t>liberty</a:t>
            </a:r>
            <a:r>
              <a:rPr lang="en-US" i="1" dirty="0"/>
              <a:t>, or property, without </a:t>
            </a:r>
            <a:r>
              <a:rPr lang="en-US" i="1" u="sng" dirty="0"/>
              <a:t>due process of </a:t>
            </a:r>
            <a:r>
              <a:rPr lang="en-US" i="1" u="sng" dirty="0" smtClean="0"/>
              <a:t>law</a:t>
            </a:r>
            <a:endParaRPr lang="en-US" dirty="0" smtClean="0"/>
          </a:p>
          <a:p>
            <a:pPr lvl="2"/>
            <a:r>
              <a:rPr lang="en-US" dirty="0" smtClean="0"/>
              <a:t>Procedural component</a:t>
            </a:r>
          </a:p>
          <a:p>
            <a:pPr lvl="2"/>
            <a:r>
              <a:rPr lang="en-US" dirty="0" smtClean="0"/>
              <a:t>Substantive component</a:t>
            </a:r>
          </a:p>
          <a:p>
            <a:pPr marL="569913" lvl="1" eaLnBrk="1" hangingPunct="1">
              <a:spcBef>
                <a:spcPts val="4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"so rooted in the traditions and conscience of our people as to be ranked as fundamental" </a:t>
            </a:r>
          </a:p>
          <a:p>
            <a:pPr marL="569913" lvl="1" eaLnBrk="1" hangingPunct="1">
              <a:spcBef>
                <a:spcPts val="400"/>
              </a:spcBef>
            </a:pP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fundamental to the American scheme of justice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42525" y="5639531"/>
            <a:ext cx="3725750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notice how subjective these are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Bent Arrow 6"/>
          <p:cNvSpPr/>
          <p:nvPr/>
        </p:nvSpPr>
        <p:spPr bwMode="auto">
          <a:xfrm rot="5400000">
            <a:off x="5580301" y="3739755"/>
            <a:ext cx="365921" cy="419713"/>
          </a:xfrm>
          <a:prstGeom prst="bentArrow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err="1" smtClean="0"/>
              <a:t>Obergefell</a:t>
            </a:r>
            <a:r>
              <a:rPr lang="en-US" i="1" dirty="0" smtClean="0"/>
              <a:t> v. Hodges</a:t>
            </a:r>
            <a:r>
              <a:rPr lang="en-US" dirty="0" smtClean="0"/>
              <a:t>  </a:t>
            </a:r>
            <a:r>
              <a:rPr lang="en-US" sz="3200" dirty="0" smtClean="0"/>
              <a:t>(2015)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3786592"/>
          </a:xfrm>
        </p:spPr>
        <p:txBody>
          <a:bodyPr/>
          <a:lstStyle/>
          <a:p>
            <a:r>
              <a:rPr lang="en-US" dirty="0" smtClean="0"/>
              <a:t>Questions Presented: 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Fourteenth </a:t>
            </a:r>
            <a:r>
              <a:rPr lang="en-US" dirty="0" smtClean="0"/>
              <a:t>Amendment </a:t>
            </a:r>
            <a:r>
              <a:rPr lang="en-US" dirty="0"/>
              <a:t>require a state to license a marriage </a:t>
            </a:r>
            <a:r>
              <a:rPr lang="en-US" dirty="0" smtClean="0"/>
              <a:t>between </a:t>
            </a:r>
            <a:r>
              <a:rPr lang="en-US" dirty="0"/>
              <a:t>two people of the same sex? 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Fourteenth Amendment require a state to recognize a marriage between two people of the same sex that was legally licensed and performed in another state?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err="1" smtClean="0"/>
              <a:t>Obergefell</a:t>
            </a:r>
            <a:r>
              <a:rPr lang="en-US" i="1" dirty="0" smtClean="0"/>
              <a:t> v. Hodges</a:t>
            </a:r>
            <a:r>
              <a:rPr lang="en-US" dirty="0" smtClean="0"/>
              <a:t>  </a:t>
            </a:r>
            <a:r>
              <a:rPr lang="en-US" sz="3200" dirty="0" smtClean="0"/>
              <a:t>(2015)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799"/>
            <a:ext cx="8534400" cy="526328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Fundamental Rights Analysis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Marriage held </a:t>
            </a:r>
            <a:r>
              <a:rPr lang="en-US" dirty="0" err="1" smtClean="0"/>
              <a:t>fund’l</a:t>
            </a:r>
            <a:r>
              <a:rPr lang="en-US" dirty="0" smtClean="0"/>
              <a:t> in </a:t>
            </a:r>
            <a:r>
              <a:rPr lang="en-US" i="1" dirty="0" smtClean="0"/>
              <a:t>Loving v. VA</a:t>
            </a:r>
            <a:r>
              <a:rPr lang="en-US" dirty="0" smtClean="0"/>
              <a:t> </a:t>
            </a:r>
            <a:r>
              <a:rPr lang="en-US" sz="2400" dirty="0" smtClean="0"/>
              <a:t>(1967)</a:t>
            </a:r>
            <a:endParaRPr lang="en-US" sz="2400" i="1" dirty="0" smtClean="0"/>
          </a:p>
          <a:p>
            <a:pPr lvl="2">
              <a:spcBef>
                <a:spcPts val="500"/>
              </a:spcBef>
            </a:pPr>
            <a:r>
              <a:rPr lang="en-US" dirty="0" smtClean="0"/>
              <a:t>invalidating state anti-miscegenation law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Is same-sex marriage also fundamental?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per history &amp; traditions of American people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Court is loathe to create new </a:t>
            </a:r>
            <a:r>
              <a:rPr lang="en-US" dirty="0" err="1" smtClean="0"/>
              <a:t>fund’l</a:t>
            </a:r>
            <a:r>
              <a:rPr lang="en-US" dirty="0" smtClean="0"/>
              <a:t> rights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Right to Marry is Inherent in Autonomy</a:t>
            </a:r>
          </a:p>
          <a:p>
            <a:pPr marL="688975" lvl="1">
              <a:spcBef>
                <a:spcPts val="500"/>
              </a:spcBef>
            </a:pPr>
            <a:r>
              <a:rPr lang="en-US" sz="2600" dirty="0" smtClean="0"/>
              <a:t>Among most intimate individual decisions</a:t>
            </a:r>
          </a:p>
          <a:p>
            <a:pPr marL="688975" lvl="1">
              <a:spcBef>
                <a:spcPts val="500"/>
              </a:spcBef>
            </a:pPr>
            <a:r>
              <a:rPr lang="en-US" sz="2600" dirty="0" smtClean="0"/>
              <a:t>Safeguards commitment, children, families</a:t>
            </a:r>
          </a:p>
          <a:p>
            <a:pPr marL="688975" lvl="1">
              <a:spcBef>
                <a:spcPts val="500"/>
              </a:spcBef>
            </a:pPr>
            <a:r>
              <a:rPr lang="en-US" sz="2600" dirty="0" smtClean="0"/>
              <a:t>Keystone of nation’s social order</a:t>
            </a:r>
          </a:p>
          <a:p>
            <a:pPr marL="288925">
              <a:spcBef>
                <a:spcPts val="500"/>
              </a:spcBef>
            </a:pPr>
            <a:r>
              <a:rPr lang="en-US" sz="3000" dirty="0" smtClean="0"/>
              <a:t>Denial of a right is </a:t>
            </a:r>
            <a:r>
              <a:rPr lang="en-US" sz="3000" i="1" dirty="0" smtClean="0"/>
              <a:t>per se</a:t>
            </a:r>
            <a:r>
              <a:rPr lang="en-US" sz="3000" dirty="0" smtClean="0"/>
              <a:t> burdensome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7436815" y="4606080"/>
            <a:ext cx="408971" cy="1183806"/>
          </a:xfrm>
          <a:prstGeom prst="rightBrac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3588" y="4322027"/>
            <a:ext cx="13668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 difference between same and opposite sex couples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err="1" smtClean="0"/>
              <a:t>Obergefell</a:t>
            </a:r>
            <a:r>
              <a:rPr lang="en-US" i="1" dirty="0" smtClean="0"/>
              <a:t> v. Hodges</a:t>
            </a:r>
            <a:r>
              <a:rPr lang="en-US" dirty="0" smtClean="0"/>
              <a:t>  </a:t>
            </a:r>
            <a:r>
              <a:rPr lang="en-US" sz="3200" dirty="0" smtClean="0"/>
              <a:t>(2015)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799"/>
            <a:ext cx="8534400" cy="5263283"/>
          </a:xfrm>
        </p:spPr>
        <p:txBody>
          <a:bodyPr/>
          <a:lstStyle/>
          <a:p>
            <a:r>
              <a:rPr lang="en-US" dirty="0" smtClean="0"/>
              <a:t>Equal Protection Analysis</a:t>
            </a:r>
          </a:p>
          <a:p>
            <a:pPr lvl="1"/>
            <a:r>
              <a:rPr lang="en-US" dirty="0" smtClean="0"/>
              <a:t>Are gays &amp; lesbians a “suspect class”?</a:t>
            </a:r>
          </a:p>
          <a:p>
            <a:pPr lvl="1"/>
            <a:r>
              <a:rPr lang="en-US" dirty="0" smtClean="0"/>
              <a:t>Indicia of suspectness</a:t>
            </a:r>
          </a:p>
          <a:p>
            <a:pPr lvl="2"/>
            <a:r>
              <a:rPr lang="en-US" dirty="0" smtClean="0"/>
              <a:t>history of purposeful discrimination</a:t>
            </a:r>
          </a:p>
          <a:p>
            <a:pPr lvl="2"/>
            <a:r>
              <a:rPr lang="en-US" dirty="0" smtClean="0"/>
              <a:t>political powerlessness</a:t>
            </a:r>
          </a:p>
          <a:p>
            <a:pPr lvl="2"/>
            <a:r>
              <a:rPr lang="en-US" dirty="0" smtClean="0"/>
              <a:t>immutable trait</a:t>
            </a:r>
          </a:p>
          <a:p>
            <a:pPr lvl="2"/>
            <a:r>
              <a:rPr lang="en-US" dirty="0" smtClean="0"/>
              <a:t>discrimination against class is grossly unfair</a:t>
            </a:r>
          </a:p>
          <a:p>
            <a:r>
              <a:rPr lang="en-US" dirty="0" smtClean="0"/>
              <a:t>EP Clause Also Protects Fundamental </a:t>
            </a:r>
            <a:r>
              <a:rPr lang="en-US" dirty="0" err="1" smtClean="0"/>
              <a:t>Rts</a:t>
            </a:r>
            <a:endParaRPr lang="en-US" dirty="0" smtClean="0"/>
          </a:p>
          <a:p>
            <a:pPr lvl="1"/>
            <a:r>
              <a:rPr lang="en-US" dirty="0" smtClean="0"/>
              <a:t>from disparate treatment</a:t>
            </a:r>
          </a:p>
          <a:p>
            <a:pPr lvl="1"/>
            <a:r>
              <a:rPr lang="en-US" dirty="0" smtClean="0"/>
              <a:t>unnecessary to show undue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6994" y="5032922"/>
            <a:ext cx="1872656" cy="120032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rights can be fundamental for EP purposes even if not DP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err="1" smtClean="0"/>
              <a:t>Obergefell</a:t>
            </a:r>
            <a:r>
              <a:rPr lang="en-US" i="1" dirty="0" smtClean="0"/>
              <a:t> v. Hodges</a:t>
            </a:r>
            <a:r>
              <a:rPr lang="en-US" dirty="0" smtClean="0"/>
              <a:t>  </a:t>
            </a:r>
            <a:r>
              <a:rPr lang="en-US" sz="3200" dirty="0" smtClean="0"/>
              <a:t>(2015)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799"/>
            <a:ext cx="8534400" cy="5263283"/>
          </a:xfrm>
        </p:spPr>
        <p:txBody>
          <a:bodyPr/>
          <a:lstStyle/>
          <a:p>
            <a:r>
              <a:rPr lang="en-US" dirty="0" smtClean="0"/>
              <a:t>Rational Basis Standard (per 4</a:t>
            </a:r>
            <a:r>
              <a:rPr lang="en-US" baseline="30000" dirty="0" smtClean="0"/>
              <a:t>th</a:t>
            </a:r>
            <a:r>
              <a:rPr lang="en-US" dirty="0" smtClean="0"/>
              <a:t> Cir)</a:t>
            </a:r>
          </a:p>
          <a:p>
            <a:pPr lvl="1"/>
            <a:r>
              <a:rPr lang="en-US" dirty="0" smtClean="0"/>
              <a:t>Legitimate state interests: </a:t>
            </a:r>
          </a:p>
          <a:p>
            <a:pPr marL="1084263" lvl="2"/>
            <a:r>
              <a:rPr lang="en-US" dirty="0" smtClean="0"/>
              <a:t>marriage designed to promote/regulate procreation</a:t>
            </a:r>
          </a:p>
          <a:p>
            <a:pPr marL="1084263" lvl="2"/>
            <a:r>
              <a:rPr lang="en-US" dirty="0" smtClean="0"/>
              <a:t>preserve cultural &amp; historical norms</a:t>
            </a:r>
          </a:p>
          <a:p>
            <a:pPr lvl="1"/>
            <a:r>
              <a:rPr lang="en-US" dirty="0" smtClean="0"/>
              <a:t>Plausible (rational) means:</a:t>
            </a:r>
          </a:p>
          <a:p>
            <a:pPr marL="1084263" lvl="2"/>
            <a:r>
              <a:rPr lang="en-US" dirty="0" smtClean="0"/>
              <a:t>limiting marriage to heterosexuals does not always promote these state interests, but it is not irrational</a:t>
            </a:r>
          </a:p>
          <a:p>
            <a:r>
              <a:rPr lang="en-US" dirty="0"/>
              <a:t>Rational Basis Standard (per Kennedy)</a:t>
            </a:r>
          </a:p>
          <a:p>
            <a:pPr lvl="1"/>
            <a:r>
              <a:rPr lang="en-US" dirty="0" smtClean="0"/>
              <a:t>Animus </a:t>
            </a:r>
            <a:r>
              <a:rPr lang="en-US" dirty="0"/>
              <a:t>against </a:t>
            </a:r>
            <a:r>
              <a:rPr lang="en-US" dirty="0" smtClean="0"/>
              <a:t>disfavored class </a:t>
            </a:r>
            <a:r>
              <a:rPr lang="en-US" i="1" dirty="0" smtClean="0"/>
              <a:t>per </a:t>
            </a:r>
            <a:r>
              <a:rPr lang="en-US" i="1" dirty="0"/>
              <a:t>se</a:t>
            </a:r>
            <a:r>
              <a:rPr lang="en-US" dirty="0"/>
              <a:t> </a:t>
            </a:r>
            <a:r>
              <a:rPr lang="en-US" dirty="0" smtClean="0"/>
              <a:t>invalid</a:t>
            </a:r>
            <a:endParaRPr lang="en-US" dirty="0"/>
          </a:p>
          <a:p>
            <a:pPr lvl="2"/>
            <a:r>
              <a:rPr lang="en-US" i="1" dirty="0"/>
              <a:t>U.S. v. Windsor</a:t>
            </a:r>
            <a:r>
              <a:rPr lang="en-US" dirty="0"/>
              <a:t> (2013) - DOMA</a:t>
            </a:r>
          </a:p>
          <a:p>
            <a:pPr lvl="2"/>
            <a:r>
              <a:rPr lang="en-US" i="1" dirty="0"/>
              <a:t>Lawrence v. Texas</a:t>
            </a:r>
            <a:r>
              <a:rPr lang="en-US" dirty="0"/>
              <a:t> (2003) – Texas sodomy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24" y="5580545"/>
            <a:ext cx="1528260" cy="646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rational basis with bite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err="1" smtClean="0"/>
              <a:t>Obergefell</a:t>
            </a:r>
            <a:r>
              <a:rPr lang="en-US" i="1" dirty="0" smtClean="0"/>
              <a:t> v. Hodges</a:t>
            </a:r>
            <a:r>
              <a:rPr lang="en-US" dirty="0" smtClean="0"/>
              <a:t>  </a:t>
            </a:r>
            <a:r>
              <a:rPr lang="en-US" sz="3200" dirty="0" smtClean="0"/>
              <a:t>(pending)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81600"/>
          </a:xfrm>
        </p:spPr>
        <p:txBody>
          <a:bodyPr/>
          <a:lstStyle/>
          <a:p>
            <a:r>
              <a:rPr lang="en-US" dirty="0" smtClean="0"/>
              <a:t>Questions Presented:</a:t>
            </a:r>
          </a:p>
          <a:p>
            <a:pPr marL="971550" lvl="1" indent="-514350">
              <a:buSzPct val="100000"/>
              <a:buFont typeface="+mj-lt"/>
              <a:buAutoNum type="arabicPeriod" startAt="2"/>
            </a:pPr>
            <a:r>
              <a:rPr lang="en-US" dirty="0" smtClean="0"/>
              <a:t>Does </a:t>
            </a:r>
            <a:r>
              <a:rPr lang="en-US" dirty="0"/>
              <a:t>the Fourteenth Amendment require a state to recognize a marriage between two people of the same sex that was legally licensed and performed in another state? </a:t>
            </a:r>
          </a:p>
          <a:p>
            <a:pPr>
              <a:spcAft>
                <a:spcPts val="10000"/>
              </a:spcAft>
            </a:pPr>
            <a:r>
              <a:rPr lang="en-US" dirty="0" smtClean="0"/>
              <a:t>Full Faith &amp; Credit Clause (Art. IV)</a:t>
            </a:r>
          </a:p>
          <a:p>
            <a:pPr lvl="1"/>
            <a:r>
              <a:rPr lang="en-US" sz="2700" dirty="0" smtClean="0"/>
              <a:t>is there a public morality exception?</a:t>
            </a:r>
          </a:p>
          <a:p>
            <a:pPr lvl="1"/>
            <a:r>
              <a:rPr lang="en-US" sz="2700" dirty="0" smtClean="0"/>
              <a:t>unnecessary to answer (since Q1 is yes)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rame 4"/>
          <p:cNvSpPr/>
          <p:nvPr/>
        </p:nvSpPr>
        <p:spPr bwMode="auto">
          <a:xfrm>
            <a:off x="1048195" y="3971405"/>
            <a:ext cx="7226507" cy="1370855"/>
          </a:xfrm>
          <a:prstGeom prst="frame">
            <a:avLst>
              <a:gd name="adj1" fmla="val 5657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marL="3175" lvl="1"/>
            <a:r>
              <a:rPr lang="en-US" sz="2400" i="1" dirty="0"/>
              <a:t>“Full faith and credit shall be given in each state to the public acts, records, and judicial proceedings of every other state”</a:t>
            </a:r>
          </a:p>
        </p:txBody>
      </p:sp>
    </p:spTree>
    <p:extLst>
      <p:ext uri="{BB962C8B-B14F-4D97-AF65-F5344CB8AC3E}">
        <p14:creationId xmlns:p14="http://schemas.microsoft.com/office/powerpoint/2010/main" val="28190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sz="3800" i="1" dirty="0" smtClean="0"/>
              <a:t>Whole Women’s Health v. </a:t>
            </a:r>
            <a:r>
              <a:rPr lang="en-US" sz="3800" i="1" dirty="0" err="1" smtClean="0"/>
              <a:t>Hellerstedt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Texas Abortion Law (H.B. 2)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Hospital &amp; surgery standards for clinics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75% TX clinics closed (rural areas have 0)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Choice as Fundamental Right</a:t>
            </a:r>
          </a:p>
          <a:p>
            <a:pPr lvl="1">
              <a:spcBef>
                <a:spcPts val="600"/>
              </a:spcBef>
            </a:pPr>
            <a:r>
              <a:rPr lang="en-US" i="1" dirty="0" smtClean="0"/>
              <a:t>Roe v. Wade</a:t>
            </a:r>
            <a:r>
              <a:rPr lang="en-US" dirty="0" smtClean="0"/>
              <a:t> (1973); </a:t>
            </a:r>
            <a:r>
              <a:rPr lang="en-US" i="1" dirty="0" smtClean="0"/>
              <a:t>PPP v. Casey</a:t>
            </a:r>
            <a:r>
              <a:rPr lang="en-US" dirty="0" smtClean="0"/>
              <a:t> (1992)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Are TX requirements an “undue burden”?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substantial obstacle to exercise of right?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If yes, apply Strict Scrutiny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If no, apply Rational Basis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Undue Burden switching point is subjective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2731" y="5370179"/>
            <a:ext cx="35367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 smtClean="0">
                <a:solidFill>
                  <a:srgbClr val="800000"/>
                </a:solidFill>
              </a:rPr>
              <a:t>this is what 5</a:t>
            </a:r>
            <a:r>
              <a:rPr lang="en-US" sz="1900" b="1" baseline="30000" dirty="0" smtClean="0">
                <a:solidFill>
                  <a:srgbClr val="800000"/>
                </a:solidFill>
              </a:rPr>
              <a:t>th</a:t>
            </a:r>
            <a:r>
              <a:rPr lang="en-US" sz="1900" b="1" dirty="0" smtClean="0">
                <a:solidFill>
                  <a:srgbClr val="800000"/>
                </a:solidFill>
              </a:rPr>
              <a:t> Circuit did</a:t>
            </a:r>
            <a:endParaRPr lang="en-US" sz="19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4706" y="773140"/>
            <a:ext cx="158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660066"/>
                </a:solidFill>
              </a:rPr>
              <a:t>(pending)</a:t>
            </a:r>
          </a:p>
        </p:txBody>
      </p:sp>
    </p:spTree>
    <p:extLst>
      <p:ext uri="{BB962C8B-B14F-4D97-AF65-F5344CB8AC3E}">
        <p14:creationId xmlns:p14="http://schemas.microsoft.com/office/powerpoint/2010/main" val="18981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57" y="977734"/>
            <a:ext cx="8612343" cy="5194466"/>
          </a:xfrm>
        </p:spPr>
        <p:txBody>
          <a:bodyPr/>
          <a:lstStyle/>
          <a:p>
            <a:r>
              <a:rPr lang="en-US" sz="3000" dirty="0" smtClean="0"/>
              <a:t>Racial Classifications: original suspect class</a:t>
            </a:r>
          </a:p>
          <a:p>
            <a:pPr lvl="1"/>
            <a:r>
              <a:rPr lang="en-US" sz="2600" dirty="0" smtClean="0"/>
              <a:t>Prima facie case:</a:t>
            </a:r>
          </a:p>
          <a:p>
            <a:pPr marL="1025525" lvl="2"/>
            <a:r>
              <a:rPr lang="en-US" sz="2300" dirty="0" smtClean="0"/>
              <a:t>Discriminatory impact (unequal outcomes)</a:t>
            </a:r>
          </a:p>
          <a:p>
            <a:pPr marL="1025525" lvl="2"/>
            <a:r>
              <a:rPr lang="en-US" sz="2300" dirty="0" smtClean="0"/>
              <a:t>Discriminatory purpose (</a:t>
            </a:r>
            <a:r>
              <a:rPr lang="en-US" sz="2300" i="1" dirty="0" smtClean="0"/>
              <a:t>de jure</a:t>
            </a:r>
            <a:r>
              <a:rPr lang="en-US" sz="2300" dirty="0" smtClean="0"/>
              <a:t> vs. </a:t>
            </a:r>
            <a:r>
              <a:rPr lang="en-US" sz="2300" i="1" dirty="0" smtClean="0"/>
              <a:t>de facto</a:t>
            </a:r>
            <a:r>
              <a:rPr lang="en-US" sz="2300" dirty="0" smtClean="0"/>
              <a:t>)</a:t>
            </a:r>
          </a:p>
          <a:p>
            <a:pPr lvl="1"/>
            <a:r>
              <a:rPr lang="en-US" sz="2600" dirty="0" smtClean="0"/>
              <a:t>Facial Racial classifications</a:t>
            </a:r>
          </a:p>
          <a:p>
            <a:pPr marL="1023938" lvl="2"/>
            <a:r>
              <a:rPr lang="en-US" sz="2300" dirty="0" smtClean="0"/>
              <a:t>Purpose presumed; disparate impact not required</a:t>
            </a:r>
          </a:p>
          <a:p>
            <a:pPr marL="223838"/>
            <a:r>
              <a:rPr lang="en-US" sz="3000" dirty="0" smtClean="0"/>
              <a:t>Redistricting (</a:t>
            </a:r>
            <a:r>
              <a:rPr lang="en-US" sz="3000" i="1" dirty="0" smtClean="0"/>
              <a:t>Ala. Leg. Black Caucus</a:t>
            </a:r>
            <a:r>
              <a:rPr lang="en-US" sz="3000" dirty="0" smtClean="0"/>
              <a:t> (2015))</a:t>
            </a:r>
          </a:p>
          <a:p>
            <a:pPr marL="744538" lvl="1"/>
            <a:r>
              <a:rPr lang="en-US" sz="2600" dirty="0" smtClean="0"/>
              <a:t>Race as a motivating factor in gerrymandering</a:t>
            </a:r>
          </a:p>
          <a:p>
            <a:pPr marL="344488"/>
            <a:r>
              <a:rPr lang="en-US" sz="3000" dirty="0" smtClean="0"/>
              <a:t>Affirmative Action</a:t>
            </a:r>
          </a:p>
          <a:p>
            <a:pPr marL="744538" lvl="1"/>
            <a:r>
              <a:rPr lang="en-US" sz="2600" i="1" dirty="0" smtClean="0"/>
              <a:t>Fisher v. UT</a:t>
            </a:r>
            <a:r>
              <a:rPr lang="en-US" sz="2600" dirty="0" smtClean="0"/>
              <a:t> (2013): educational diversity</a:t>
            </a:r>
          </a:p>
          <a:p>
            <a:pPr marL="744538" lvl="1"/>
            <a:r>
              <a:rPr lang="en-US" sz="2600" i="1" dirty="0" err="1" smtClean="0"/>
              <a:t>Schuette</a:t>
            </a:r>
            <a:r>
              <a:rPr lang="en-US" sz="2600" i="1" dirty="0" smtClean="0"/>
              <a:t> v. BAMN</a:t>
            </a:r>
            <a:r>
              <a:rPr lang="en-US" sz="2600" dirty="0" smtClean="0"/>
              <a:t> (2014): no right to AA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i="1" dirty="0" smtClean="0"/>
              <a:t>Fisher v. UT II</a:t>
            </a:r>
            <a:r>
              <a:rPr lang="en-US" sz="3600" dirty="0" smtClean="0"/>
              <a:t>  </a:t>
            </a:r>
            <a:r>
              <a:rPr lang="en-US" sz="3200" dirty="0" smtClean="0"/>
              <a:t>(argued Dec. 9, 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 smtClean="0"/>
              <a:t>Issue on Remand (after </a:t>
            </a:r>
            <a:r>
              <a:rPr lang="en-US" i="1" dirty="0" smtClean="0"/>
              <a:t>Fisher I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 smtClean="0"/>
              <a:t>Assuming diversity is a compelling state interest</a:t>
            </a:r>
          </a:p>
          <a:p>
            <a:pPr lvl="1"/>
            <a:r>
              <a:rPr lang="en-US" sz="2600" dirty="0" smtClean="0"/>
              <a:t>Is UT’s “holistic” plan “</a:t>
            </a:r>
            <a:r>
              <a:rPr lang="en-US" sz="2600" u="sng" dirty="0" smtClean="0"/>
              <a:t>necessary</a:t>
            </a:r>
            <a:r>
              <a:rPr lang="en-US" sz="2600" dirty="0" smtClean="0"/>
              <a:t>” to achieve it</a:t>
            </a:r>
          </a:p>
          <a:p>
            <a:pPr marL="1035050" lvl="2"/>
            <a:r>
              <a:rPr lang="en-US" dirty="0" smtClean="0"/>
              <a:t>or does Texas’ “top ten” plan yield an adequate number of minorities for educational diversity</a:t>
            </a:r>
          </a:p>
          <a:p>
            <a:r>
              <a:rPr lang="en-US" dirty="0" smtClean="0"/>
              <a:t>Consequence of 8-member Court</a:t>
            </a:r>
          </a:p>
          <a:p>
            <a:pPr lvl="1"/>
            <a:r>
              <a:rPr lang="en-US" sz="2600" dirty="0" smtClean="0"/>
              <a:t>Court probably would not have taken the case</a:t>
            </a:r>
          </a:p>
          <a:p>
            <a:pPr lvl="1"/>
            <a:r>
              <a:rPr lang="en-US" sz="2600" dirty="0" smtClean="0"/>
              <a:t>4-4 split will affirm Fifth Circuit (upholding AA)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Cases in Sup.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</a:p>
          <a:p>
            <a:r>
              <a:rPr lang="en-US" dirty="0" smtClean="0"/>
              <a:t>Separation of Powers</a:t>
            </a:r>
          </a:p>
          <a:p>
            <a:r>
              <a:rPr lang="en-US" dirty="0" smtClean="0"/>
              <a:t>Individual Rights</a:t>
            </a:r>
          </a:p>
          <a:p>
            <a:r>
              <a:rPr lang="en-US" dirty="0" smtClean="0"/>
              <a:t>Statutory Rights</a:t>
            </a:r>
          </a:p>
          <a:p>
            <a:r>
              <a:rPr lang="en-US" dirty="0" smtClean="0"/>
              <a:t>Other (rarely)</a:t>
            </a:r>
          </a:p>
          <a:p>
            <a:pPr lvl="1"/>
            <a:r>
              <a:rPr lang="en-US" dirty="0" smtClean="0"/>
              <a:t>International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Common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4972226" y="1282038"/>
            <a:ext cx="408971" cy="902622"/>
          </a:xfrm>
          <a:prstGeom prst="rightBrac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8822" y="1546841"/>
            <a:ext cx="136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Thursday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968616" y="2184660"/>
            <a:ext cx="3298584" cy="710282"/>
          </a:xfrm>
          <a:prstGeom prst="frame">
            <a:avLst>
              <a:gd name="adj1" fmla="val 7954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206114" cy="52705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 bwMode="auto">
          <a:xfrm>
            <a:off x="1925053" y="2721529"/>
            <a:ext cx="6208546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3971050" y="3146089"/>
            <a:ext cx="4768503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4081918" y="3610969"/>
            <a:ext cx="4074268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372916" y="4096009"/>
            <a:ext cx="2751515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374131" y="4581049"/>
            <a:ext cx="4574565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5825552" y="4616129"/>
            <a:ext cx="2330634" cy="534226"/>
          </a:xfrm>
          <a:prstGeom prst="fram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Dodecagon 11"/>
          <p:cNvSpPr/>
          <p:nvPr/>
        </p:nvSpPr>
        <p:spPr bwMode="auto">
          <a:xfrm>
            <a:off x="1763795" y="2610649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rPr>
              <a:t>1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3" name="Dodecagon 12"/>
          <p:cNvSpPr/>
          <p:nvPr/>
        </p:nvSpPr>
        <p:spPr bwMode="auto">
          <a:xfrm>
            <a:off x="3819869" y="3025132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ahoma" charset="0"/>
              </a:rPr>
              <a:t>2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4" name="Dodecagon 13"/>
          <p:cNvSpPr/>
          <p:nvPr/>
        </p:nvSpPr>
        <p:spPr bwMode="auto">
          <a:xfrm>
            <a:off x="3841248" y="3660152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ahoma" charset="0"/>
              </a:rPr>
              <a:t>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5" name="Dodecagon 14"/>
          <p:cNvSpPr/>
          <p:nvPr/>
        </p:nvSpPr>
        <p:spPr bwMode="auto">
          <a:xfrm>
            <a:off x="241891" y="4024238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ahoma" charset="0"/>
              </a:rPr>
              <a:t>4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6" name="Dodecagon 15"/>
          <p:cNvSpPr/>
          <p:nvPr/>
        </p:nvSpPr>
        <p:spPr bwMode="auto">
          <a:xfrm>
            <a:off x="243106" y="4591126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ahoma" charset="0"/>
              </a:rPr>
              <a:t>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7" name="Dodecagon 16"/>
          <p:cNvSpPr/>
          <p:nvPr/>
        </p:nvSpPr>
        <p:spPr bwMode="auto">
          <a:xfrm>
            <a:off x="5694527" y="4509278"/>
            <a:ext cx="262049" cy="241913"/>
          </a:xfrm>
          <a:prstGeom prst="dodecagon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r>
              <a:rPr lang="en-US" dirty="0">
                <a:solidFill>
                  <a:srgbClr val="FF0000"/>
                </a:solidFill>
                <a:latin typeface="Tahoma" charset="0"/>
              </a:rPr>
              <a:t>6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01099-B85B-7342-8433-4817AECD1A88}" type="slidenum">
              <a:rPr lang="en-US"/>
              <a:pPr/>
              <a:t>21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Theories of </a:t>
            </a:r>
            <a:r>
              <a:rPr lang="en-US">
                <a:solidFill>
                  <a:schemeClr val="tx1"/>
                </a:solidFill>
                <a:cs typeface="ＭＳ Ｐゴシック" charset="-128"/>
              </a:rPr>
              <a:t>1</a:t>
            </a:r>
            <a:r>
              <a:rPr lang="en-US" baseline="30000">
                <a:solidFill>
                  <a:schemeClr val="tx1"/>
                </a:solidFill>
                <a:cs typeface="ＭＳ Ｐゴシック" charset="-128"/>
              </a:rPr>
              <a:t>st</a:t>
            </a:r>
            <a:r>
              <a:rPr lang="en-US">
                <a:solidFill>
                  <a:schemeClr val="tx1"/>
                </a:solidFill>
                <a:cs typeface="ＭＳ Ｐゴシック" charset="-128"/>
              </a:rPr>
              <a:t> A</a:t>
            </a:r>
            <a:r>
              <a:rPr lang="en-US" baseline="30000">
                <a:solidFill>
                  <a:schemeClr val="tx1"/>
                </a:solidFill>
                <a:cs typeface="ＭＳ Ｐゴシック" charset="-128"/>
              </a:rPr>
              <a:t>md</a:t>
            </a:r>
            <a:r>
              <a:rPr lang="en-US">
                <a:cs typeface="ＭＳ Ｐゴシック" charset="-128"/>
              </a:rPr>
              <a:t> Interpretation</a:t>
            </a:r>
          </a:p>
        </p:txBody>
      </p:sp>
      <p:sp>
        <p:nvSpPr>
          <p:cNvPr id="6113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5105400"/>
          </a:xfrm>
        </p:spPr>
        <p:txBody>
          <a:bodyPr/>
          <a:lstStyle/>
          <a:p>
            <a:pPr marL="279400" indent="-279400" eaLnBrk="1" hangingPunct="1">
              <a:buFont typeface="Wingdings" charset="2"/>
              <a:buNone/>
            </a:pPr>
            <a:r>
              <a:rPr lang="en-US" dirty="0">
                <a:cs typeface="ＭＳ Ｐゴシック" charset="-128"/>
              </a:rPr>
              <a:t>	</a:t>
            </a:r>
            <a:r>
              <a:rPr lang="ja-JP" altLang="en-US" dirty="0">
                <a:cs typeface="ＭＳ Ｐゴシック" charset="-128"/>
              </a:rPr>
              <a:t>“</a:t>
            </a:r>
            <a:r>
              <a:rPr lang="en-US" altLang="ja-JP" sz="2900" b="1" i="1" dirty="0">
                <a:cs typeface="ＭＳ Ｐゴシック" charset="-128"/>
              </a:rPr>
              <a:t>Congress shall make no law  … abridging the freedom of speech, or of the press…</a:t>
            </a:r>
            <a:r>
              <a:rPr lang="ja-JP" altLang="en-US" sz="2900" b="1" i="1" dirty="0">
                <a:cs typeface="ＭＳ Ｐゴシック" charset="-128"/>
              </a:rPr>
              <a:t>”</a:t>
            </a:r>
            <a:endParaRPr lang="en-US" altLang="ja-JP" sz="2900" b="1" i="1" dirty="0">
              <a:cs typeface="ＭＳ Ｐゴシック" charset="-128"/>
            </a:endParaRPr>
          </a:p>
          <a:p>
            <a:pPr marL="279400" indent="-279400" eaLnBrk="1" hangingPunct="1"/>
            <a:r>
              <a:rPr lang="en-US" dirty="0">
                <a:cs typeface="ＭＳ Ｐゴシック" charset="-128"/>
              </a:rPr>
              <a:t> Strict </a:t>
            </a:r>
            <a:r>
              <a:rPr lang="en-US" dirty="0" err="1">
                <a:cs typeface="ＭＳ Ｐゴシック" charset="-128"/>
              </a:rPr>
              <a:t>textualism</a:t>
            </a:r>
            <a:endParaRPr lang="en-US" dirty="0">
              <a:cs typeface="ＭＳ Ｐゴシック" charset="-128"/>
            </a:endParaRPr>
          </a:p>
          <a:p>
            <a:pPr lvl="1" eaLnBrk="1" hangingPunct="1"/>
            <a:r>
              <a:rPr lang="en-US" dirty="0"/>
              <a:t>Hugo Black: absolute protection for speech</a:t>
            </a:r>
          </a:p>
          <a:p>
            <a:pPr lvl="1" eaLnBrk="1" hangingPunct="1"/>
            <a:r>
              <a:rPr lang="en-US" dirty="0"/>
              <a:t>Rejected by Court in 2 respects:</a:t>
            </a:r>
          </a:p>
          <a:p>
            <a:pPr lvl="2" eaLnBrk="1" hangingPunct="1"/>
            <a:r>
              <a:rPr lang="en-US" dirty="0"/>
              <a:t>What speech is protected?</a:t>
            </a:r>
          </a:p>
          <a:p>
            <a:pPr lvl="2" eaLnBrk="1" hangingPunct="1"/>
            <a:r>
              <a:rPr lang="en-US" dirty="0"/>
              <a:t>How much is it protected?</a:t>
            </a:r>
          </a:p>
          <a:p>
            <a:pPr marL="279400" indent="-279400" eaLnBrk="1" hangingPunct="1">
              <a:spcBef>
                <a:spcPct val="0"/>
              </a:spcBef>
            </a:pPr>
            <a:r>
              <a:rPr lang="en-US" dirty="0">
                <a:cs typeface="ＭＳ Ｐゴシック" charset="-128"/>
              </a:rPr>
              <a:t> Categories</a:t>
            </a:r>
          </a:p>
          <a:p>
            <a:pPr lvl="1" eaLnBrk="1" hangingPunct="1">
              <a:spcBef>
                <a:spcPct val="0"/>
              </a:spcBef>
            </a:pPr>
            <a:r>
              <a:rPr lang="en-US" b="1" dirty="0"/>
              <a:t>Unprotected</a:t>
            </a:r>
          </a:p>
          <a:p>
            <a:pPr lvl="1" eaLnBrk="1" hangingPunct="1">
              <a:spcBef>
                <a:spcPct val="0"/>
              </a:spcBef>
            </a:pPr>
            <a:r>
              <a:rPr lang="en-US" b="1" dirty="0"/>
              <a:t>Protected</a:t>
            </a:r>
          </a:p>
          <a:p>
            <a:pPr lvl="1" eaLnBrk="1" hangingPunct="1">
              <a:spcBef>
                <a:spcPct val="0"/>
              </a:spcBef>
            </a:pPr>
            <a:r>
              <a:rPr lang="en-US" b="1" dirty="0"/>
              <a:t>Lesser Protected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6477000" y="3886200"/>
            <a:ext cx="228600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3300"/>
                </a:solidFill>
              </a:rPr>
              <a:t>perjury, libel obscenity, © ?</a:t>
            </a:r>
          </a:p>
        </p:txBody>
      </p:sp>
      <p:sp>
        <p:nvSpPr>
          <p:cNvPr id="611333" name="Freeform 5"/>
          <p:cNvSpPr>
            <a:spLocks/>
          </p:cNvSpPr>
          <p:nvPr/>
        </p:nvSpPr>
        <p:spPr bwMode="auto">
          <a:xfrm>
            <a:off x="5715000" y="3886200"/>
            <a:ext cx="762000" cy="457200"/>
          </a:xfrm>
          <a:custGeom>
            <a:avLst/>
            <a:gdLst>
              <a:gd name="T0" fmla="*/ 2147483647 w 480"/>
              <a:gd name="T1" fmla="*/ 2147483647 h 624"/>
              <a:gd name="T2" fmla="*/ 2147483647 w 480"/>
              <a:gd name="T3" fmla="*/ 0 h 624"/>
              <a:gd name="T4" fmla="*/ 0 w 480"/>
              <a:gd name="T5" fmla="*/ 0 h 624"/>
              <a:gd name="T6" fmla="*/ 0 60000 65536"/>
              <a:gd name="T7" fmla="*/ 0 60000 65536"/>
              <a:gd name="T8" fmla="*/ 0 60000 65536"/>
              <a:gd name="T9" fmla="*/ 0 w 480"/>
              <a:gd name="T10" fmla="*/ 0 h 624"/>
              <a:gd name="T11" fmla="*/ 480 w 48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24">
                <a:moveTo>
                  <a:pt x="480" y="624"/>
                </a:move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4" name="AutoShape 6"/>
          <p:cNvSpPr>
            <a:spLocks/>
          </p:cNvSpPr>
          <p:nvPr/>
        </p:nvSpPr>
        <p:spPr bwMode="auto">
          <a:xfrm>
            <a:off x="4648200" y="5105400"/>
            <a:ext cx="4267200" cy="990600"/>
          </a:xfrm>
          <a:prstGeom prst="borderCallout2">
            <a:avLst>
              <a:gd name="adj1" fmla="val 11537"/>
              <a:gd name="adj2" fmla="val -1787"/>
              <a:gd name="adj3" fmla="val 11537"/>
              <a:gd name="adj4" fmla="val -2083"/>
              <a:gd name="adj5" fmla="val -53847"/>
              <a:gd name="adj6" fmla="val -2380"/>
            </a:avLst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CC3300"/>
                </a:solidFill>
              </a:rPr>
              <a:t>qualified, not absolute, right: what degree of state interest is sufficient to suppress speech?</a:t>
            </a:r>
          </a:p>
        </p:txBody>
      </p:sp>
      <p:sp>
        <p:nvSpPr>
          <p:cNvPr id="611335" name="Oval 7"/>
          <p:cNvSpPr>
            <a:spLocks noChangeArrowheads="1"/>
          </p:cNvSpPr>
          <p:nvPr/>
        </p:nvSpPr>
        <p:spPr bwMode="auto">
          <a:xfrm>
            <a:off x="5105400" y="1143000"/>
            <a:ext cx="13716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6" name="Oval 8"/>
          <p:cNvSpPr>
            <a:spLocks noChangeArrowheads="1"/>
          </p:cNvSpPr>
          <p:nvPr/>
        </p:nvSpPr>
        <p:spPr bwMode="auto">
          <a:xfrm>
            <a:off x="3810000" y="1600200"/>
            <a:ext cx="15240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337" name="Rectangle 9"/>
          <p:cNvSpPr>
            <a:spLocks noChangeArrowheads="1"/>
          </p:cNvSpPr>
          <p:nvPr/>
        </p:nvSpPr>
        <p:spPr bwMode="auto">
          <a:xfrm>
            <a:off x="5105400" y="10668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900" b="1" i="1" dirty="0">
                <a:solidFill>
                  <a:srgbClr val="CC3300"/>
                </a:solidFill>
              </a:rPr>
              <a:t>few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/>
      <p:bldP spid="611332" grpId="0" animBg="1"/>
      <p:bldP spid="611333" grpId="0" animBg="1"/>
      <p:bldP spid="611334" grpId="0" animBg="1"/>
      <p:bldP spid="611335" grpId="0" animBg="1"/>
      <p:bldP spid="611336" grpId="0" animBg="1"/>
      <p:bldP spid="6113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D7254A-C3D8-9346-A59F-90B52BBA9281}" type="slidenum">
              <a:rPr lang="en-US"/>
              <a:pPr/>
              <a:t>22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Categories of unprotected speech</a:t>
            </a:r>
          </a:p>
        </p:txBody>
      </p:sp>
      <p:sp>
        <p:nvSpPr>
          <p:cNvPr id="66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5D4C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Subversion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Incitement</a:t>
            </a:r>
            <a:r>
              <a:rPr lang="en-US" sz="2600">
                <a:cs typeface="ＭＳ Ｐゴシック" charset="-128"/>
              </a:rPr>
              <a:t> of imminent lawlessness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Solicitation</a:t>
            </a:r>
            <a:r>
              <a:rPr lang="en-US" sz="2600">
                <a:cs typeface="ＭＳ Ｐゴシック" charset="-128"/>
              </a:rPr>
              <a:t> of crime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Defamation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Fighting Words</a:t>
            </a:r>
          </a:p>
          <a:p>
            <a:pPr eaLnBrk="1" hangingPunct="1"/>
            <a:r>
              <a:rPr lang="en-US">
                <a:solidFill>
                  <a:srgbClr val="5D4C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Vulgarity &amp; Violence</a:t>
            </a:r>
          </a:p>
          <a:p>
            <a:pPr eaLnBrk="1" hangingPunct="1"/>
            <a:r>
              <a:rPr lang="en-US">
                <a:solidFill>
                  <a:srgbClr val="5D4C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Hate Speech</a:t>
            </a:r>
            <a:r>
              <a:rPr lang="en-US" sz="2600">
                <a:solidFill>
                  <a:srgbClr val="5D4C10"/>
                </a:solidFill>
                <a:cs typeface="ＭＳ Ｐゴシック" charset="-128"/>
              </a:rPr>
              <a:t> (</a:t>
            </a:r>
            <a:r>
              <a:rPr lang="ja-JP" altLang="en-US" sz="2600">
                <a:solidFill>
                  <a:srgbClr val="5D4C10"/>
                </a:solidFill>
                <a:cs typeface="ＭＳ Ｐゴシック" charset="-128"/>
              </a:rPr>
              <a:t>“</a:t>
            </a:r>
            <a:r>
              <a:rPr lang="en-US" altLang="ja-JP" sz="2600">
                <a:solidFill>
                  <a:srgbClr val="5D4C10"/>
                </a:solidFill>
                <a:cs typeface="ＭＳ Ｐゴシック" charset="-128"/>
              </a:rPr>
              <a:t>group libel</a:t>
            </a:r>
            <a:r>
              <a:rPr lang="ja-JP" altLang="en-US" sz="2600">
                <a:solidFill>
                  <a:srgbClr val="5D4C10"/>
                </a:solidFill>
                <a:cs typeface="ＭＳ Ｐゴシック" charset="-128"/>
              </a:rPr>
              <a:t>”</a:t>
            </a:r>
            <a:r>
              <a:rPr lang="en-US" altLang="ja-JP" sz="2600">
                <a:solidFill>
                  <a:srgbClr val="5D4C10"/>
                </a:solidFill>
                <a:cs typeface="ＭＳ Ｐゴシック" charset="-128"/>
              </a:rPr>
              <a:t>)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True threats</a:t>
            </a:r>
            <a:r>
              <a:rPr lang="en-US" sz="2600">
                <a:cs typeface="ＭＳ Ｐゴシック" charset="-128"/>
              </a:rPr>
              <a:t> of harm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Obscenity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6324600" y="838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at various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/>
      <p:bldP spid="6625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FDAD1-1A91-BC46-9097-9E9345359F55}" type="slidenum">
              <a:rPr lang="en-US"/>
              <a:pPr/>
              <a:t>23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Categories of unprotected speech</a:t>
            </a:r>
          </a:p>
        </p:txBody>
      </p:sp>
      <p:sp>
        <p:nvSpPr>
          <p:cNvPr id="66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Subversion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Incitement</a:t>
            </a:r>
            <a:r>
              <a:rPr lang="en-US" sz="2600">
                <a:solidFill>
                  <a:srgbClr val="A6A6A6"/>
                </a:solidFill>
                <a:cs typeface="ＭＳ Ｐゴシック" charset="-128"/>
              </a:rPr>
              <a:t> of imminent lawlessness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Solicitation</a:t>
            </a:r>
            <a:r>
              <a:rPr lang="en-US" sz="2600">
                <a:solidFill>
                  <a:srgbClr val="A6A6A6"/>
                </a:solidFill>
                <a:cs typeface="ＭＳ Ｐゴシック" charset="-128"/>
              </a:rPr>
              <a:t> of crime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Defamation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Fighting Words</a:t>
            </a:r>
          </a:p>
          <a:p>
            <a:pPr eaLnBrk="1" hangingPunct="1"/>
            <a:r>
              <a:rPr lang="en-US">
                <a:solidFill>
                  <a:srgbClr val="5D4C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Vulgarity &amp; Violence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Hate Speech</a:t>
            </a:r>
            <a:r>
              <a:rPr lang="en-US" sz="2600">
                <a:solidFill>
                  <a:srgbClr val="A6A6A6"/>
                </a:solidFill>
                <a:cs typeface="ＭＳ Ｐゴシック" charset="-128"/>
              </a:rPr>
              <a:t> (</a:t>
            </a:r>
            <a:r>
              <a:rPr lang="ja-JP" altLang="en-US" sz="2600">
                <a:solidFill>
                  <a:srgbClr val="A6A6A6"/>
                </a:solidFill>
                <a:cs typeface="ＭＳ Ｐゴシック" charset="-128"/>
              </a:rPr>
              <a:t>“</a:t>
            </a:r>
            <a:r>
              <a:rPr lang="en-US" altLang="ja-JP" sz="2600">
                <a:solidFill>
                  <a:srgbClr val="A6A6A6"/>
                </a:solidFill>
                <a:cs typeface="ＭＳ Ｐゴシック" charset="-128"/>
              </a:rPr>
              <a:t>group libel</a:t>
            </a:r>
            <a:r>
              <a:rPr lang="ja-JP" altLang="en-US" sz="2600">
                <a:solidFill>
                  <a:srgbClr val="A6A6A6"/>
                </a:solidFill>
                <a:cs typeface="ＭＳ Ｐゴシック" charset="-128"/>
              </a:rPr>
              <a:t>”</a:t>
            </a:r>
            <a:r>
              <a:rPr lang="en-US" altLang="ja-JP" sz="2600">
                <a:solidFill>
                  <a:srgbClr val="A6A6A6"/>
                </a:solidFill>
                <a:cs typeface="ＭＳ Ｐゴシック" charset="-128"/>
              </a:rPr>
              <a:t>)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True threats</a:t>
            </a:r>
            <a:r>
              <a:rPr lang="en-US" sz="2600">
                <a:solidFill>
                  <a:srgbClr val="A6A6A6"/>
                </a:solidFill>
                <a:cs typeface="ＭＳ Ｐゴシック" charset="-128"/>
              </a:rPr>
              <a:t> of harm</a:t>
            </a:r>
          </a:p>
          <a:p>
            <a:pPr eaLnBrk="1" hangingPunct="1"/>
            <a:r>
              <a:rPr lang="en-US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Obscenity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1143000" y="4038600"/>
            <a:ext cx="3810000" cy="533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cs typeface="ＭＳ Ｐゴシック" charset="-128"/>
              </a:rPr>
              <a:t>Brown v. EMA</a:t>
            </a:r>
            <a:r>
              <a:rPr lang="en-US">
                <a:cs typeface="ＭＳ Ｐゴシック" charset="-128"/>
              </a:rPr>
              <a:t>  (2011)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2514600"/>
          </a:xfrm>
        </p:spPr>
        <p:txBody>
          <a:bodyPr/>
          <a:lstStyle/>
          <a:p>
            <a:r>
              <a:rPr lang="en-US" dirty="0">
                <a:cs typeface="ＭＳ Ｐゴシック" charset="-128"/>
              </a:rPr>
              <a:t>Sale of violent video games to minors</a:t>
            </a:r>
          </a:p>
          <a:p>
            <a:pPr marL="622300" lvl="1"/>
            <a:r>
              <a:rPr lang="en-US" dirty="0" smtClean="0"/>
              <a:t>Images </a:t>
            </a:r>
            <a:r>
              <a:rPr lang="en-US" dirty="0"/>
              <a:t>of </a:t>
            </a:r>
            <a:r>
              <a:rPr lang="en-US" dirty="0" smtClean="0"/>
              <a:t>killing</a:t>
            </a:r>
            <a:r>
              <a:rPr lang="en-US" dirty="0"/>
              <a:t>, maiming, dismembering, sexually assaulting </a:t>
            </a:r>
            <a:r>
              <a:rPr lang="en-US" dirty="0" smtClean="0"/>
              <a:t>human</a:t>
            </a:r>
            <a:endParaRPr lang="en-US" dirty="0"/>
          </a:p>
          <a:p>
            <a:pPr marL="622300" lvl="1"/>
            <a:r>
              <a:rPr lang="en-US" dirty="0"/>
              <a:t>If appeals to deviant/morbid interest of minors</a:t>
            </a:r>
          </a:p>
          <a:p>
            <a:pPr marL="622300" lvl="1"/>
            <a:r>
              <a:rPr lang="en-US" dirty="0"/>
              <a:t>And lacks serious value</a:t>
            </a:r>
          </a:p>
          <a:p>
            <a:pPr lvl="1"/>
            <a:endParaRPr lang="en-US" dirty="0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C63B03-E718-A04B-A0E8-43C11EB97040}" type="slidenum">
              <a:rPr lang="en-US"/>
              <a:pPr/>
              <a:t>24</a:t>
            </a:fld>
            <a:endParaRPr lang="en-US"/>
          </a:p>
        </p:txBody>
      </p:sp>
      <p:pic>
        <p:nvPicPr>
          <p:cNvPr id="45058" name="Picture 2" descr="http://4.bp.blogspot.com/-WdRwZeK1AKQ/ThDkfd6Gc6I/AAAAAAAAACg/nQTlfzaffKM/s1600/post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3657600"/>
            <a:ext cx="360838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mulinks.net/game/SiN%20Episodes%20Emerg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124200"/>
            <a:ext cx="2279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cs typeface="ＭＳ Ｐゴシック" charset="-128"/>
              </a:rPr>
              <a:t>Brown v. EMA</a:t>
            </a:r>
            <a:r>
              <a:rPr lang="en-US">
                <a:cs typeface="ＭＳ Ｐゴシック" charset="-128"/>
              </a:rPr>
              <a:t>  (2011)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105400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>
                <a:cs typeface="ＭＳ Ｐゴシック" charset="-128"/>
              </a:rPr>
              <a:t>Video games are protected speech</a:t>
            </a:r>
          </a:p>
          <a:p>
            <a:pPr lvl="1">
              <a:spcBef>
                <a:spcPts val="450"/>
              </a:spcBef>
            </a:pPr>
            <a:r>
              <a:rPr lang="en-US" sz="2700" dirty="0"/>
              <a:t>Unless content is otherwise banned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Sexual violence is not same as obscenity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Interactive gaming </a:t>
            </a:r>
            <a:r>
              <a:rPr lang="en-US" b="1" dirty="0">
                <a:sym typeface="Symbol" charset="2"/>
              </a:rPr>
              <a:t></a:t>
            </a:r>
            <a:r>
              <a:rPr lang="en-US" dirty="0">
                <a:sym typeface="Symbol" charset="2"/>
              </a:rPr>
              <a:t> incitement of conduct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>
                <a:cs typeface="ＭＳ Ｐゴシック" charset="-128"/>
              </a:rPr>
              <a:t>Categorical balancing</a:t>
            </a:r>
          </a:p>
          <a:p>
            <a:pPr lvl="1">
              <a:spcBef>
                <a:spcPts val="450"/>
              </a:spcBef>
            </a:pPr>
            <a:r>
              <a:rPr lang="en-US" sz="2700" dirty="0"/>
              <a:t>Violent speech may be socially useful (literary)</a:t>
            </a:r>
          </a:p>
          <a:p>
            <a:pPr lvl="1">
              <a:spcBef>
                <a:spcPts val="450"/>
              </a:spcBef>
            </a:pPr>
            <a:r>
              <a:rPr lang="en-US" sz="2700" dirty="0" smtClean="0"/>
              <a:t>State’</a:t>
            </a:r>
            <a:r>
              <a:rPr lang="en-US" altLang="ja-JP" sz="2700" dirty="0" smtClean="0"/>
              <a:t>s </a:t>
            </a:r>
            <a:r>
              <a:rPr lang="en-US" altLang="ja-JP" sz="2700" i="1" dirty="0" err="1"/>
              <a:t>parens</a:t>
            </a:r>
            <a:r>
              <a:rPr lang="en-US" altLang="ja-JP" sz="2700" i="1" dirty="0"/>
              <a:t> </a:t>
            </a:r>
            <a:r>
              <a:rPr lang="en-US" altLang="ja-JP" sz="2700" i="1" dirty="0" err="1"/>
              <a:t>patriae</a:t>
            </a:r>
            <a:r>
              <a:rPr lang="en-US" altLang="ja-JP" sz="2700" dirty="0"/>
              <a:t> interest </a:t>
            </a:r>
            <a:r>
              <a:rPr lang="en-US" altLang="ja-JP" sz="2700" dirty="0">
                <a:sym typeface="Symbol" charset="2"/>
              </a:rPr>
              <a:t>&lt; 1</a:t>
            </a:r>
            <a:r>
              <a:rPr lang="en-US" altLang="ja-JP" sz="2700" baseline="30000" dirty="0">
                <a:sym typeface="Symbol" charset="2"/>
              </a:rPr>
              <a:t>st</a:t>
            </a:r>
            <a:r>
              <a:rPr lang="en-US" altLang="ja-JP" sz="2700" dirty="0">
                <a:sym typeface="Symbol" charset="2"/>
              </a:rPr>
              <a:t> </a:t>
            </a:r>
            <a:r>
              <a:rPr lang="en-US" altLang="ja-JP" sz="2700" dirty="0" err="1">
                <a:sym typeface="Symbol" charset="2"/>
              </a:rPr>
              <a:t>amd</a:t>
            </a:r>
            <a:r>
              <a:rPr lang="en-US" altLang="ja-JP" sz="2700" dirty="0">
                <a:sym typeface="Symbol" charset="2"/>
              </a:rPr>
              <a:t> value</a:t>
            </a:r>
          </a:p>
          <a:p>
            <a:pPr>
              <a:spcBef>
                <a:spcPts val="450"/>
              </a:spcBef>
            </a:pPr>
            <a:r>
              <a:rPr lang="en-US" dirty="0">
                <a:cs typeface="ＭＳ Ｐゴシック" charset="-128"/>
                <a:sym typeface="Symbol" charset="2"/>
              </a:rPr>
              <a:t>Ad hoc balancing (via strict scrutiny)</a:t>
            </a:r>
          </a:p>
          <a:p>
            <a:pPr lvl="1">
              <a:spcBef>
                <a:spcPts val="450"/>
              </a:spcBef>
            </a:pPr>
            <a:r>
              <a:rPr lang="en-US" sz="2700" dirty="0">
                <a:sym typeface="Symbol" charset="2"/>
              </a:rPr>
              <a:t>State </a:t>
            </a:r>
            <a:r>
              <a:rPr lang="en-US" sz="2700" dirty="0" smtClean="0">
                <a:sym typeface="Symbol" charset="2"/>
              </a:rPr>
              <a:t>can’</a:t>
            </a:r>
            <a:r>
              <a:rPr lang="en-US" altLang="ja-JP" sz="2700" dirty="0" smtClean="0">
                <a:sym typeface="Symbol" charset="2"/>
              </a:rPr>
              <a:t>t </a:t>
            </a:r>
            <a:r>
              <a:rPr lang="en-US" altLang="ja-JP" sz="2700" dirty="0">
                <a:sym typeface="Symbol" charset="2"/>
              </a:rPr>
              <a:t>show ban </a:t>
            </a:r>
            <a:r>
              <a:rPr lang="en-US" altLang="ja-JP" sz="2700" u="sng" dirty="0">
                <a:sym typeface="Symbol" charset="2"/>
              </a:rPr>
              <a:t>narrowly tailored</a:t>
            </a:r>
            <a:r>
              <a:rPr lang="en-US" altLang="ja-JP" sz="2700" dirty="0">
                <a:sym typeface="Symbol" charset="2"/>
              </a:rPr>
              <a:t> to avoid psychological harm to minors or social </a:t>
            </a:r>
            <a:r>
              <a:rPr lang="en-US" altLang="ja-JP" sz="2700" dirty="0" smtClean="0">
                <a:sym typeface="Symbol" charset="2"/>
              </a:rPr>
              <a:t>deviancy</a:t>
            </a:r>
            <a:endParaRPr lang="en-US" altLang="ja-JP" sz="2700" dirty="0">
              <a:sym typeface="Symbol" charset="2"/>
            </a:endParaRP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66E54C-A43F-164C-8471-7793332ED841}" type="slidenum">
              <a:rPr lang="en-US"/>
              <a:pPr/>
              <a:t>25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1054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Fails MEANS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cs typeface="ＭＳ Ｐゴシック" charset="-128"/>
              </a:rPr>
              <a:t>Brown v. EMA</a:t>
            </a:r>
            <a:r>
              <a:rPr lang="en-US">
                <a:cs typeface="ＭＳ Ｐゴシック" charset="-128"/>
              </a:rPr>
              <a:t>  (2011)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>
                <a:cs typeface="ＭＳ Ｐゴシック" charset="-128"/>
              </a:rPr>
              <a:t>Thomas (dissenting)</a:t>
            </a:r>
          </a:p>
          <a:p>
            <a:pPr lvl="1"/>
            <a:r>
              <a:rPr lang="en-US"/>
              <a:t>Children lack 1</a:t>
            </a:r>
            <a:r>
              <a:rPr lang="en-US" baseline="30000"/>
              <a:t>st</a:t>
            </a:r>
            <a:r>
              <a:rPr lang="en-US"/>
              <a:t> Amd protection (originalism)</a:t>
            </a:r>
          </a:p>
          <a:p>
            <a:r>
              <a:rPr lang="en-US">
                <a:cs typeface="ＭＳ Ｐゴシック" charset="-128"/>
              </a:rPr>
              <a:t>Breyer (dissenting)</a:t>
            </a:r>
          </a:p>
          <a:p>
            <a:pPr lvl="1"/>
            <a:r>
              <a:rPr lang="en-US"/>
              <a:t>Not facially unconstitutional (not always invalid)</a:t>
            </a:r>
          </a:p>
          <a:p>
            <a:pPr lvl="1"/>
            <a:r>
              <a:rPr lang="en-US"/>
              <a:t>Video games are part action, part speech</a:t>
            </a:r>
          </a:p>
          <a:p>
            <a:pPr lvl="1"/>
            <a:r>
              <a:rPr lang="en-US"/>
              <a:t>California has compelling interest</a:t>
            </a:r>
          </a:p>
          <a:p>
            <a:pPr lvl="2"/>
            <a:r>
              <a:rPr lang="en-US"/>
              <a:t>Promote parental supervision of children</a:t>
            </a:r>
          </a:p>
          <a:p>
            <a:pPr lvl="2"/>
            <a:r>
              <a:rPr lang="en-US"/>
              <a:t>Parens patriae interest in well-being of youth</a:t>
            </a:r>
          </a:p>
          <a:p>
            <a:pPr lvl="1"/>
            <a:r>
              <a:rPr lang="en-US"/>
              <a:t>Statute </a:t>
            </a:r>
            <a:r>
              <a:rPr lang="ja-JP" altLang="en-US"/>
              <a:t>“</a:t>
            </a:r>
            <a:r>
              <a:rPr lang="en-US" altLang="ja-JP"/>
              <a:t>significantly furthers</a:t>
            </a:r>
            <a:r>
              <a:rPr lang="ja-JP" altLang="en-US"/>
              <a:t>”</a:t>
            </a:r>
            <a:r>
              <a:rPr lang="en-US" altLang="ja-JP"/>
              <a:t> state</a:t>
            </a:r>
            <a:r>
              <a:rPr lang="en-US"/>
              <a:t>’</a:t>
            </a:r>
            <a:r>
              <a:rPr lang="en-US" altLang="ja-JP"/>
              <a:t>s interest</a:t>
            </a:r>
          </a:p>
          <a:p>
            <a:pPr lvl="2"/>
            <a:r>
              <a:rPr lang="en-US"/>
              <a:t>No </a:t>
            </a:r>
            <a:r>
              <a:rPr lang="ja-JP" altLang="en-US"/>
              <a:t>“</a:t>
            </a:r>
            <a:r>
              <a:rPr lang="en-US" altLang="ja-JP"/>
              <a:t>less restrictive alternative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630A6E-8711-9E40-86A3-1CE3C4724A61}" type="slidenum">
              <a:rPr lang="en-US"/>
              <a:pPr/>
              <a:t>26</a:t>
            </a:fld>
            <a:endParaRPr lang="en-US"/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>
            <a:off x="1371600" y="4343400"/>
            <a:ext cx="381000" cy="762000"/>
          </a:xfrm>
          <a:prstGeom prst="leftBrace">
            <a:avLst>
              <a:gd name="adj1" fmla="val 8333"/>
              <a:gd name="adj2" fmla="val 4625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733800"/>
            <a:ext cx="1371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Several cases hold that state has greater latitude in restricting speech to minors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FDAD1-1A91-BC46-9097-9E9345359F55}" type="slidenum">
              <a:rPr lang="en-US"/>
              <a:pPr/>
              <a:t>27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Categories of unprotected speech</a:t>
            </a:r>
          </a:p>
        </p:txBody>
      </p:sp>
      <p:sp>
        <p:nvSpPr>
          <p:cNvPr id="66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Subversion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Incitement</a:t>
            </a:r>
            <a:r>
              <a:rPr lang="en-US" sz="2600" dirty="0">
                <a:solidFill>
                  <a:srgbClr val="A6A6A6"/>
                </a:solidFill>
                <a:cs typeface="ＭＳ Ｐゴシック" charset="-128"/>
              </a:rPr>
              <a:t> of imminent lawlessness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Solicitation</a:t>
            </a:r>
            <a:r>
              <a:rPr lang="en-US" sz="2600" dirty="0">
                <a:solidFill>
                  <a:srgbClr val="A6A6A6"/>
                </a:solidFill>
                <a:cs typeface="ＭＳ Ｐゴシック" charset="-128"/>
              </a:rPr>
              <a:t> of crime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Defamation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Fighting Words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Vulgarity &amp; Violence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Hate Speech</a:t>
            </a:r>
            <a:r>
              <a:rPr lang="en-US" sz="2600" dirty="0">
                <a:solidFill>
                  <a:srgbClr val="A6A6A6"/>
                </a:solidFill>
                <a:cs typeface="ＭＳ Ｐゴシック" charset="-128"/>
              </a:rPr>
              <a:t> (</a:t>
            </a:r>
            <a:r>
              <a:rPr lang="ja-JP" altLang="en-US" sz="2600" dirty="0">
                <a:solidFill>
                  <a:srgbClr val="A6A6A6"/>
                </a:solidFill>
                <a:cs typeface="ＭＳ Ｐゴシック" charset="-128"/>
              </a:rPr>
              <a:t>“</a:t>
            </a:r>
            <a:r>
              <a:rPr lang="en-US" altLang="ja-JP" sz="2600" dirty="0">
                <a:solidFill>
                  <a:srgbClr val="A6A6A6"/>
                </a:solidFill>
                <a:cs typeface="ＭＳ Ｐゴシック" charset="-128"/>
              </a:rPr>
              <a:t>group libel</a:t>
            </a:r>
            <a:r>
              <a:rPr lang="ja-JP" altLang="en-US" sz="2600" dirty="0">
                <a:solidFill>
                  <a:srgbClr val="A6A6A6"/>
                </a:solidFill>
                <a:cs typeface="ＭＳ Ｐゴシック" charset="-128"/>
              </a:rPr>
              <a:t>”</a:t>
            </a:r>
            <a:r>
              <a:rPr lang="en-US" altLang="ja-JP" sz="2600" dirty="0">
                <a:solidFill>
                  <a:srgbClr val="A6A6A6"/>
                </a:solidFill>
                <a:cs typeface="ＭＳ Ｐゴシック" charset="-128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5D4C1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True threats of harm</a:t>
            </a:r>
          </a:p>
          <a:p>
            <a:pPr eaLnBrk="1" hangingPunct="1"/>
            <a:r>
              <a:rPr lang="en-US" dirty="0">
                <a:solidFill>
                  <a:srgbClr val="A6A6A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-128"/>
              </a:rPr>
              <a:t>Obscenity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1143000" y="5190465"/>
            <a:ext cx="3810000" cy="533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Elonis</a:t>
            </a:r>
            <a:r>
              <a:rPr lang="en-US" i="1" dirty="0" smtClean="0"/>
              <a:t> v. U.S.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6560"/>
            <a:ext cx="8380698" cy="1733550"/>
          </a:xfrm>
        </p:spPr>
        <p:txBody>
          <a:bodyPr/>
          <a:lstStyle/>
          <a:p>
            <a:r>
              <a:rPr lang="en-US" dirty="0" smtClean="0"/>
              <a:t>18 </a:t>
            </a:r>
            <a:r>
              <a:rPr lang="en-US" dirty="0"/>
              <a:t>U.S.C. §875(c</a:t>
            </a:r>
            <a:r>
              <a:rPr lang="en-US" dirty="0" smtClean="0"/>
              <a:t>) bans “threats”</a:t>
            </a:r>
          </a:p>
          <a:p>
            <a:pPr lvl="1"/>
            <a:r>
              <a:rPr lang="en-US" sz="2700" dirty="0" smtClean="0"/>
              <a:t>“True threats” are “unprotected” speech</a:t>
            </a:r>
            <a:endParaRPr lang="en-US" sz="2700" dirty="0"/>
          </a:p>
          <a:p>
            <a:pPr lvl="1"/>
            <a:r>
              <a:rPr lang="en-US" sz="2700" dirty="0" smtClean="0"/>
              <a:t>Does “threat” require “subjective” intent?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3" y="2649150"/>
            <a:ext cx="3201694" cy="19371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090" y="3173545"/>
            <a:ext cx="2615262" cy="101566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0000FF"/>
                </a:solidFill>
              </a:rPr>
              <a:t>harm </a:t>
            </a:r>
            <a:r>
              <a:rPr lang="en-US" sz="2000" dirty="0">
                <a:solidFill>
                  <a:srgbClr val="0000FF"/>
                </a:solidFill>
              </a:rPr>
              <a:t>may result from objective </a:t>
            </a:r>
            <a:r>
              <a:rPr lang="en-US" sz="2000" dirty="0" smtClean="0">
                <a:solidFill>
                  <a:srgbClr val="0000FF"/>
                </a:solidFill>
              </a:rPr>
              <a:t>threat even without intent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2094" y="4590184"/>
            <a:ext cx="838069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w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Holding</a:t>
            </a:r>
          </a:p>
          <a:p>
            <a:pPr lvl="1"/>
            <a:r>
              <a:rPr lang="en-US" sz="2700" dirty="0" smtClean="0"/>
              <a:t>Criminal statutes typically require </a:t>
            </a:r>
            <a:r>
              <a:rPr lang="en-US" sz="2700" i="1" dirty="0" smtClean="0"/>
              <a:t>mens rea</a:t>
            </a:r>
          </a:p>
          <a:p>
            <a:pPr lvl="2"/>
            <a:r>
              <a:rPr lang="en-US" sz="2300" dirty="0" smtClean="0"/>
              <a:t>intent to commit the proscribed act or knowledge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879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  <p:bldP spid="8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Time, Place &amp; Manner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Most speech is mixed with conduct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e.g., protests, signs, soliciting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Lesser scrutiny for regulation of conduct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Time, Place &amp; Manner test</a:t>
            </a:r>
          </a:p>
          <a:p>
            <a:pPr marL="796925" lvl="1" indent="-339725">
              <a:spcBef>
                <a:spcPts val="600"/>
              </a:spcBef>
              <a:buClr>
                <a:srgbClr val="3366FF"/>
              </a:buClr>
              <a:buSzPct val="80000"/>
              <a:buFont typeface="+mj-lt"/>
              <a:buAutoNum type="arabicPeriod"/>
            </a:pPr>
            <a:r>
              <a:rPr lang="en-US" dirty="0" smtClean="0"/>
              <a:t>Is the regulation content neutral?</a:t>
            </a:r>
          </a:p>
          <a:p>
            <a:pPr marL="796925" lvl="1" indent="-339725">
              <a:spcBef>
                <a:spcPts val="600"/>
              </a:spcBef>
              <a:buClr>
                <a:srgbClr val="3366FF"/>
              </a:buClr>
              <a:buSzPct val="80000"/>
              <a:buFont typeface="+mj-lt"/>
              <a:buAutoNum type="arabicPeriod"/>
            </a:pPr>
            <a:r>
              <a:rPr lang="en-US" dirty="0" smtClean="0"/>
              <a:t>Is it narrowly tailored</a:t>
            </a:r>
          </a:p>
          <a:p>
            <a:pPr marL="796925" lvl="1" indent="-339725">
              <a:spcBef>
                <a:spcPts val="600"/>
              </a:spcBef>
              <a:buClr>
                <a:srgbClr val="3366FF"/>
              </a:buClr>
              <a:buSzPct val="80000"/>
              <a:buFont typeface="+mj-lt"/>
              <a:buAutoNum type="arabicPeriod"/>
            </a:pPr>
            <a:r>
              <a:rPr lang="en-US" dirty="0" smtClean="0"/>
              <a:t>To serve a significant state interest, and</a:t>
            </a:r>
          </a:p>
          <a:p>
            <a:pPr marL="796925" lvl="1" indent="-339725">
              <a:spcBef>
                <a:spcPts val="600"/>
              </a:spcBef>
              <a:buClr>
                <a:srgbClr val="3366FF"/>
              </a:buClr>
              <a:buSzPct val="80000"/>
              <a:buFont typeface="+mj-lt"/>
              <a:buAutoNum type="arabicPeriod"/>
            </a:pPr>
            <a:r>
              <a:rPr lang="en-US" dirty="0" smtClean="0"/>
              <a:t>Leaves open alternative avenues of </a:t>
            </a:r>
            <a:r>
              <a:rPr lang="en-US" dirty="0" err="1" smtClean="0"/>
              <a:t>comm’n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Public Forum Doctrine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 right of speech access in non-public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Case Studies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(from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2011-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2015 terms)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Fundamental Rights</a:t>
            </a:r>
          </a:p>
          <a:p>
            <a:pPr marL="693738" lvl="1">
              <a:defRPr/>
            </a:pPr>
            <a:r>
              <a:rPr lang="en-US" sz="2600" i="1" dirty="0" err="1" smtClean="0">
                <a:solidFill>
                  <a:srgbClr val="000000"/>
                </a:solidFill>
              </a:rPr>
              <a:t>Obergefell</a:t>
            </a:r>
            <a:r>
              <a:rPr lang="en-US" sz="2600" i="1" dirty="0" smtClean="0">
                <a:solidFill>
                  <a:srgbClr val="000000"/>
                </a:solidFill>
              </a:rPr>
              <a:t> v. Hodges</a:t>
            </a:r>
            <a:r>
              <a:rPr lang="en-US" sz="2600" dirty="0" smtClean="0">
                <a:solidFill>
                  <a:srgbClr val="000000"/>
                </a:solidFill>
              </a:rPr>
              <a:t> (2015) – </a:t>
            </a:r>
            <a:r>
              <a:rPr lang="en-US" sz="2500" dirty="0" smtClean="0">
                <a:solidFill>
                  <a:srgbClr val="0000FF"/>
                </a:solidFill>
              </a:rPr>
              <a:t>Same-Sex Marriage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Whole Women’s Health</a:t>
            </a:r>
            <a:r>
              <a:rPr lang="en-US" sz="2600" dirty="0" smtClean="0">
                <a:solidFill>
                  <a:srgbClr val="000000"/>
                </a:solidFill>
              </a:rPr>
              <a:t> (pending) –</a:t>
            </a:r>
            <a:r>
              <a:rPr lang="en-US" sz="2500" dirty="0" smtClean="0">
                <a:solidFill>
                  <a:srgbClr val="0000FF"/>
                </a:solidFill>
              </a:rPr>
              <a:t>Abortion</a:t>
            </a:r>
            <a:endParaRPr lang="en-US" sz="2500" dirty="0">
              <a:solidFill>
                <a:srgbClr val="0000FF"/>
              </a:solidFill>
            </a:endParaRPr>
          </a:p>
          <a:p>
            <a:pPr indent="-282575">
              <a:defRPr/>
            </a:pPr>
            <a:r>
              <a:rPr lang="en-US" sz="3000" dirty="0" smtClean="0"/>
              <a:t> Equal Protection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Fisher v. U Texas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II</a:t>
            </a:r>
            <a:r>
              <a:rPr lang="en-US" sz="2600" dirty="0" smtClean="0">
                <a:solidFill>
                  <a:srgbClr val="000000"/>
                </a:solidFill>
              </a:rPr>
              <a:t> (pending) – </a:t>
            </a:r>
            <a:r>
              <a:rPr lang="en-US" sz="2500" dirty="0" smtClean="0">
                <a:solidFill>
                  <a:srgbClr val="0000FF"/>
                </a:solidFill>
              </a:rPr>
              <a:t>Affirmative Action</a:t>
            </a:r>
            <a:endParaRPr lang="en-US" sz="2500" dirty="0">
              <a:solidFill>
                <a:srgbClr val="0000FF"/>
              </a:solidFill>
            </a:endParaRPr>
          </a:p>
          <a:p>
            <a:pPr indent="-282575">
              <a:defRPr/>
            </a:pPr>
            <a:r>
              <a:rPr lang="en-US" sz="3000" dirty="0" smtClean="0"/>
              <a:t> First Amendment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Brown v. EMA</a:t>
            </a:r>
            <a:r>
              <a:rPr lang="en-US" sz="2600" dirty="0" smtClean="0">
                <a:solidFill>
                  <a:srgbClr val="000000"/>
                </a:solidFill>
              </a:rPr>
              <a:t> (2015) – </a:t>
            </a:r>
            <a:r>
              <a:rPr lang="en-US" sz="2500" dirty="0" smtClean="0">
                <a:solidFill>
                  <a:srgbClr val="0000FF"/>
                </a:solidFill>
              </a:rPr>
              <a:t>Video Violence</a:t>
            </a:r>
          </a:p>
          <a:p>
            <a:pPr marL="693738" lvl="1">
              <a:defRPr/>
            </a:pPr>
            <a:r>
              <a:rPr lang="en-US" sz="2600" i="1" dirty="0" err="1" smtClean="0">
                <a:solidFill>
                  <a:srgbClr val="000000"/>
                </a:solidFill>
              </a:rPr>
              <a:t>Elonis</a:t>
            </a:r>
            <a:r>
              <a:rPr lang="en-US" sz="2600" i="1" dirty="0" smtClean="0">
                <a:solidFill>
                  <a:srgbClr val="000000"/>
                </a:solidFill>
              </a:rPr>
              <a:t> v. Alvarez </a:t>
            </a:r>
            <a:r>
              <a:rPr lang="en-US" sz="2600" dirty="0" smtClean="0">
                <a:solidFill>
                  <a:srgbClr val="000000"/>
                </a:solidFill>
              </a:rPr>
              <a:t>(2016) – </a:t>
            </a:r>
            <a:r>
              <a:rPr lang="en-US" sz="2500" dirty="0" smtClean="0">
                <a:solidFill>
                  <a:srgbClr val="0000FF"/>
                </a:solidFill>
              </a:rPr>
              <a:t>True Threats</a:t>
            </a:r>
          </a:p>
          <a:p>
            <a:pPr marL="693738" lvl="1">
              <a:defRPr/>
            </a:pPr>
            <a:r>
              <a:rPr lang="en-US" sz="2600" i="1" dirty="0" err="1">
                <a:solidFill>
                  <a:srgbClr val="000000"/>
                </a:solidFill>
              </a:rPr>
              <a:t>McCullen</a:t>
            </a:r>
            <a:r>
              <a:rPr lang="en-US" sz="2600" i="1" dirty="0">
                <a:solidFill>
                  <a:srgbClr val="000000"/>
                </a:solidFill>
              </a:rPr>
              <a:t> v. </a:t>
            </a:r>
            <a:r>
              <a:rPr lang="en-US" sz="2600" i="1" dirty="0" err="1">
                <a:solidFill>
                  <a:srgbClr val="000000"/>
                </a:solidFill>
              </a:rPr>
              <a:t>Coakley</a:t>
            </a:r>
            <a:r>
              <a:rPr lang="en-US" sz="2600" dirty="0">
                <a:solidFill>
                  <a:srgbClr val="000000"/>
                </a:solidFill>
              </a:rPr>
              <a:t> (2014) – </a:t>
            </a:r>
            <a:r>
              <a:rPr lang="en-US" sz="2500" dirty="0">
                <a:solidFill>
                  <a:srgbClr val="0000FF"/>
                </a:solidFill>
              </a:rPr>
              <a:t>Buffer </a:t>
            </a:r>
            <a:r>
              <a:rPr lang="en-US" sz="2500" dirty="0" smtClean="0">
                <a:solidFill>
                  <a:srgbClr val="0000FF"/>
                </a:solidFill>
              </a:rPr>
              <a:t>Zones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Walker v. Conf. Veterans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0000"/>
                </a:solidFill>
              </a:rPr>
              <a:t>2015) </a:t>
            </a:r>
            <a:r>
              <a:rPr lang="en-US" sz="2600" dirty="0">
                <a:solidFill>
                  <a:srgbClr val="000000"/>
                </a:solidFill>
              </a:rPr>
              <a:t>– </a:t>
            </a:r>
            <a:r>
              <a:rPr lang="en-US" sz="2500" dirty="0" smtClean="0">
                <a:solidFill>
                  <a:srgbClr val="0000FF"/>
                </a:solidFill>
              </a:rPr>
              <a:t>Gov’t Speech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3323B51-4F71-6444-9F0D-2EB78F047D3A}" type="slidenum">
              <a:rPr lang="en-US" sz="1400"/>
              <a:pPr eaLnBrk="1" hangingPunct="1"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46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r>
              <a:rPr lang="en-US" i="1" dirty="0" err="1" smtClean="0">
                <a:latin typeface="Tahoma" charset="0"/>
                <a:ea typeface="ＭＳ Ｐゴシック" charset="0"/>
              </a:rPr>
              <a:t>McCullen</a:t>
            </a:r>
            <a:r>
              <a:rPr lang="en-US" i="1" dirty="0" smtClean="0">
                <a:latin typeface="Tahoma" charset="0"/>
                <a:ea typeface="ＭＳ Ｐゴシック" charset="0"/>
              </a:rPr>
              <a:t> v. </a:t>
            </a:r>
            <a:r>
              <a:rPr lang="en-US" i="1" dirty="0" err="1" smtClean="0">
                <a:latin typeface="Tahoma" charset="0"/>
                <a:ea typeface="ＭＳ Ｐゴシック" charset="0"/>
              </a:rPr>
              <a:t>Coakley</a:t>
            </a:r>
            <a:r>
              <a:rPr lang="en-US" dirty="0" smtClean="0">
                <a:latin typeface="Tahoma" charset="0"/>
                <a:ea typeface="ＭＳ Ｐゴシック" charset="0"/>
              </a:rPr>
              <a:t>  </a:t>
            </a:r>
            <a:r>
              <a:rPr lang="en-US" sz="4000" dirty="0" smtClean="0">
                <a:latin typeface="Tahoma" charset="0"/>
                <a:ea typeface="ＭＳ Ｐゴシック" charset="0"/>
              </a:rPr>
              <a:t>(2014)</a:t>
            </a:r>
            <a:endParaRPr lang="en-US" sz="4000" dirty="0">
              <a:latin typeface="Tahoma" charset="0"/>
              <a:ea typeface="ＭＳ Ｐゴシック" charset="0"/>
            </a:endParaRP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105400"/>
          </a:xfrm>
        </p:spPr>
        <p:txBody>
          <a:bodyPr/>
          <a:lstStyle/>
          <a:p>
            <a:r>
              <a:rPr lang="en-US" sz="3000" dirty="0">
                <a:latin typeface="Tahoma" charset="0"/>
                <a:ea typeface="ＭＳ Ｐゴシック" charset="0"/>
              </a:rPr>
              <a:t>Mass. Gen. Laws </a:t>
            </a:r>
            <a:r>
              <a:rPr lang="en-US" sz="3000" dirty="0" err="1">
                <a:latin typeface="Tahoma" charset="0"/>
                <a:ea typeface="ＭＳ Ｐゴシック" charset="0"/>
              </a:rPr>
              <a:t>ch.</a:t>
            </a:r>
            <a:r>
              <a:rPr lang="en-US" sz="3000" dirty="0">
                <a:latin typeface="Tahoma" charset="0"/>
                <a:ea typeface="ＭＳ Ｐゴシック" charset="0"/>
              </a:rPr>
              <a:t> 266, §120E ½(b) (2007)</a:t>
            </a:r>
          </a:p>
          <a:p>
            <a:pPr lvl="1"/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No person shall knowingly enter or remain on a public way or sidewalk adjacent to a repro-</a:t>
            </a:r>
            <a:r>
              <a:rPr lang="en-US" altLang="ja-JP" dirty="0" err="1">
                <a:latin typeface="Tahoma" charset="0"/>
                <a:ea typeface="ＭＳ Ｐゴシック" charset="0"/>
              </a:rPr>
              <a:t>ductive</a:t>
            </a:r>
            <a:r>
              <a:rPr lang="en-US" altLang="ja-JP" dirty="0">
                <a:latin typeface="Tahoma" charset="0"/>
                <a:ea typeface="ＭＳ Ｐゴシック" charset="0"/>
              </a:rPr>
              <a:t> health care facility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within a designated and clearly marked 35 foot buffer zone.</a:t>
            </a:r>
          </a:p>
          <a:p>
            <a:r>
              <a:rPr lang="en-US" sz="3000" dirty="0">
                <a:latin typeface="Tahoma" charset="0"/>
                <a:ea typeface="ＭＳ Ｐゴシック" charset="0"/>
              </a:rPr>
              <a:t>§120E ½(c) - Exemptions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Persons entering or leaving the facility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Employees acting within scope of employment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Public safety and municipal personnel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Passersby 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2160021-FFB3-874C-AC5F-46CE4FE6D020}" type="slidenum">
              <a:rPr lang="en-US" sz="1400" b="0">
                <a:solidFill>
                  <a:srgbClr val="777CC1"/>
                </a:solidFill>
              </a:rPr>
              <a:pPr eaLnBrk="1" hangingPunct="1"/>
              <a:t>30</a:t>
            </a:fld>
            <a:endParaRPr lang="en-US" sz="1400" b="0">
              <a:solidFill>
                <a:srgbClr val="777C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Background</a:t>
            </a:r>
          </a:p>
        </p:txBody>
      </p:sp>
      <p:sp>
        <p:nvSpPr>
          <p:cNvPr id="184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Mass. Legislature findings</a:t>
            </a:r>
          </a:p>
          <a:p>
            <a:pPr marL="741363" lvl="1"/>
            <a:r>
              <a:rPr lang="en-US">
                <a:latin typeface="Tahoma" charset="0"/>
                <a:ea typeface="ＭＳ Ｐゴシック" charset="0"/>
              </a:rPr>
              <a:t>Widespread violence outside abortion clinics 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6D4BFF-4BE9-CD40-93AB-11E4698AB731}" type="slidenum">
              <a:rPr lang="en-US" sz="1400" b="0">
                <a:solidFill>
                  <a:srgbClr val="777CC1"/>
                </a:solidFill>
              </a:rPr>
              <a:pPr eaLnBrk="1" hangingPunct="1"/>
              <a:t>31</a:t>
            </a:fld>
            <a:endParaRPr lang="en-US" sz="1400" b="0">
              <a:solidFill>
                <a:srgbClr val="777CC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77653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6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Background</a:t>
            </a:r>
          </a:p>
        </p:txBody>
      </p:sp>
      <p:sp>
        <p:nvSpPr>
          <p:cNvPr id="1843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4582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Incidents </a:t>
            </a:r>
            <a:r>
              <a:rPr lang="en-US" dirty="0">
                <a:latin typeface="Tahoma" charset="0"/>
                <a:ea typeface="ＭＳ Ｐゴシック" charset="0"/>
              </a:rPr>
              <a:t>of </a:t>
            </a:r>
            <a:r>
              <a:rPr lang="en-US" dirty="0" smtClean="0">
                <a:latin typeface="Tahoma" charset="0"/>
                <a:ea typeface="ＭＳ Ｐゴシック" charset="0"/>
              </a:rPr>
              <a:t>clinic </a:t>
            </a:r>
            <a:r>
              <a:rPr lang="en-US" dirty="0">
                <a:latin typeface="Tahoma" charset="0"/>
                <a:ea typeface="ＭＳ Ｐゴシック" charset="0"/>
              </a:rPr>
              <a:t>violence since 1977</a:t>
            </a:r>
            <a:r>
              <a:rPr lang="en-US" dirty="0" smtClean="0">
                <a:latin typeface="Tahoma" charset="0"/>
                <a:ea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8 murders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17 attempted murders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42 bombings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181 arsons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thousands of other incidents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Massachusetts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ahoma" charset="0"/>
                <a:ea typeface="ＭＳ Ｐゴシック" charset="0"/>
              </a:rPr>
              <a:t>1994 - John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Salvi</a:t>
            </a:r>
            <a:r>
              <a:rPr lang="en-US" dirty="0" smtClean="0">
                <a:latin typeface="Tahoma" charset="0"/>
                <a:ea typeface="ＭＳ Ｐゴシック" charset="0"/>
              </a:rPr>
              <a:t> killed 2 workers and injured 5 others at Planned Parenthood in Brookline, Mass, and Norfolk, VA.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0A20B0B-2BB4-3C41-8CD7-4DCDD84CE878}" type="slidenum">
              <a:rPr lang="en-US" sz="1400" b="0">
                <a:solidFill>
                  <a:srgbClr val="777CC1"/>
                </a:solidFill>
              </a:rPr>
              <a:pPr eaLnBrk="1" hangingPunct="1"/>
              <a:t>32</a:t>
            </a:fld>
            <a:endParaRPr lang="en-US" sz="1400" b="0">
              <a:solidFill>
                <a:srgbClr val="777CC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1667470"/>
            <a:ext cx="33528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Mass enacts Public Safety at Reproductive Health Care Facilities law in 2000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1270"/>
            <a:ext cx="2454369" cy="19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4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Background</a:t>
            </a:r>
          </a:p>
        </p:txBody>
      </p:sp>
      <p:sp>
        <p:nvSpPr>
          <p:cNvPr id="1945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Mass. Legislature findings</a:t>
            </a:r>
          </a:p>
          <a:p>
            <a:pPr marL="741363" lvl="1"/>
            <a:r>
              <a:rPr lang="en-US">
                <a:latin typeface="Tahoma" charset="0"/>
                <a:ea typeface="ＭＳ Ｐゴシック" charset="0"/>
              </a:rPr>
              <a:t>Aggressive behavior, harassment &amp; intimidation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B1D8AA-49E5-3845-966A-FCFBD1BF5E41}" type="slidenum">
              <a:rPr lang="en-US" sz="1400" b="0">
                <a:solidFill>
                  <a:srgbClr val="777CC1"/>
                </a:solidFill>
              </a:rPr>
              <a:pPr eaLnBrk="1" hangingPunct="1"/>
              <a:t>33</a:t>
            </a:fld>
            <a:endParaRPr lang="en-US" sz="1400" b="0">
              <a:solidFill>
                <a:srgbClr val="777CC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38400"/>
            <a:ext cx="3159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438400"/>
            <a:ext cx="28432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438400"/>
            <a:ext cx="26257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Background</a:t>
            </a:r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</a:rPr>
              <a:t>Mass. Legislature findings</a:t>
            </a:r>
          </a:p>
          <a:p>
            <a:pPr marL="741363" lvl="1"/>
            <a:r>
              <a:rPr lang="en-US" dirty="0">
                <a:latin typeface="Tahoma" charset="0"/>
                <a:ea typeface="ＭＳ Ｐゴシック" charset="0"/>
              </a:rPr>
              <a:t>Peculiar vulnerability of women seeking abortion 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6BC5627-051D-B44A-B912-700BD7A69828}" type="slidenum">
              <a:rPr lang="en-US" sz="1400" b="0">
                <a:solidFill>
                  <a:srgbClr val="777CC1"/>
                </a:solidFill>
              </a:rPr>
              <a:pPr eaLnBrk="1" hangingPunct="1"/>
              <a:t>34</a:t>
            </a:fld>
            <a:endParaRPr lang="en-US" sz="1400" b="0">
              <a:solidFill>
                <a:srgbClr val="777CC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6813"/>
            <a:ext cx="4818063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6813"/>
            <a:ext cx="37560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103813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running the gauntlet</a:t>
            </a:r>
          </a:p>
        </p:txBody>
      </p:sp>
    </p:spTree>
    <p:extLst>
      <p:ext uri="{BB962C8B-B14F-4D97-AF65-F5344CB8AC3E}">
        <p14:creationId xmlns:p14="http://schemas.microsoft.com/office/powerpoint/2010/main" val="2690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Buffer Zones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CC0D44B-4202-D24E-AC52-6F5F8DA84F18}" type="slidenum">
              <a:rPr lang="en-US" sz="1400" b="0">
                <a:solidFill>
                  <a:srgbClr val="777CC1"/>
                </a:solidFill>
              </a:rPr>
              <a:pPr eaLnBrk="1" hangingPunct="1"/>
              <a:t>35</a:t>
            </a:fld>
            <a:endParaRPr lang="en-US" sz="1400" b="0">
              <a:solidFill>
                <a:srgbClr val="777CC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7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ahoma" charset="0"/>
                <a:ea typeface="ＭＳ Ｐゴシック" charset="0"/>
              </a:rPr>
              <a:t>McCullen</a:t>
            </a:r>
            <a:r>
              <a:rPr lang="en-US" i="1" dirty="0">
                <a:latin typeface="Tahoma" charset="0"/>
                <a:ea typeface="ＭＳ Ｐゴシック" charset="0"/>
              </a:rPr>
              <a:t> v. </a:t>
            </a:r>
            <a:r>
              <a:rPr lang="en-US" i="1" dirty="0" err="1">
                <a:latin typeface="Tahoma" charset="0"/>
                <a:ea typeface="ＭＳ Ｐゴシック" charset="0"/>
              </a:rPr>
              <a:t>Coakley</a:t>
            </a:r>
            <a:r>
              <a:rPr lang="en-US" dirty="0">
                <a:latin typeface="Tahoma" charset="0"/>
                <a:ea typeface="ＭＳ Ｐゴシック" charset="0"/>
              </a:rPr>
              <a:t>  </a:t>
            </a:r>
            <a:r>
              <a:rPr lang="en-US" sz="4000" dirty="0">
                <a:latin typeface="Tahoma" charset="0"/>
                <a:ea typeface="ＭＳ Ｐゴシック" charset="0"/>
              </a:rPr>
              <a:t>(2014)</a:t>
            </a:r>
            <a:endParaRPr lang="en-US" sz="1800" dirty="0">
              <a:latin typeface="Tahoma" charset="0"/>
              <a:ea typeface="ＭＳ Ｐゴシック" charset="0"/>
            </a:endParaRPr>
          </a:p>
        </p:txBody>
      </p:sp>
      <p:sp>
        <p:nvSpPr>
          <p:cNvPr id="327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</a:rPr>
              <a:t>Analysis</a:t>
            </a:r>
          </a:p>
          <a:p>
            <a:pPr lvl="1">
              <a:spcBef>
                <a:spcPts val="600"/>
              </a:spcBef>
              <a:buClrTx/>
            </a:pPr>
            <a:r>
              <a:rPr lang="en-US" dirty="0" smtClean="0"/>
              <a:t>TP&amp;M test applies – sidewalk is public forum</a:t>
            </a:r>
          </a:p>
          <a:p>
            <a:pPr marL="457200" lvl="1" indent="0">
              <a:spcBef>
                <a:spcPts val="600"/>
              </a:spcBef>
              <a:buClr>
                <a:srgbClr val="3366FF"/>
              </a:buClr>
              <a:buSzPct val="80000"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1. </a:t>
            </a:r>
            <a:r>
              <a:rPr lang="en-US" dirty="0" smtClean="0"/>
              <a:t>Is </a:t>
            </a:r>
            <a:r>
              <a:rPr lang="en-US" dirty="0"/>
              <a:t>the regulation content neutral</a:t>
            </a:r>
            <a:r>
              <a:rPr lang="en-US" dirty="0" smtClean="0"/>
              <a:t>?</a:t>
            </a:r>
          </a:p>
          <a:p>
            <a:pPr marL="1200150" lvl="2" indent="-342900">
              <a:spcBef>
                <a:spcPts val="600"/>
              </a:spcBef>
              <a:buClrTx/>
              <a:buSzPct val="100000"/>
            </a:pPr>
            <a:r>
              <a:rPr lang="en-US" dirty="0" smtClean="0"/>
              <a:t>Yes (exceptions not based on content)</a:t>
            </a:r>
          </a:p>
          <a:p>
            <a:pPr marL="457200" lvl="1" indent="0">
              <a:spcBef>
                <a:spcPts val="600"/>
              </a:spcBef>
              <a:buClr>
                <a:srgbClr val="3366FF"/>
              </a:buClr>
              <a:buSzPct val="80000"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3. </a:t>
            </a:r>
            <a:r>
              <a:rPr lang="en-US" dirty="0" smtClean="0"/>
              <a:t>To serve a significant state interest</a:t>
            </a:r>
          </a:p>
          <a:p>
            <a:pPr marL="1200150" lvl="2" indent="-342900">
              <a:spcBef>
                <a:spcPts val="600"/>
              </a:spcBef>
              <a:buClrTx/>
              <a:buSzPct val="100000"/>
            </a:pPr>
            <a:r>
              <a:rPr lang="en-US" dirty="0" smtClean="0"/>
              <a:t>Yes, basis for law is public safety</a:t>
            </a:r>
          </a:p>
          <a:p>
            <a:pPr marL="457200" lvl="1" indent="0">
              <a:spcBef>
                <a:spcPts val="600"/>
              </a:spcBef>
              <a:buClr>
                <a:srgbClr val="3366FF"/>
              </a:buClr>
              <a:buSzPct val="80000"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2.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it narrowly tailored</a:t>
            </a:r>
          </a:p>
          <a:p>
            <a:pPr marL="1200150" lvl="2" indent="-342900">
              <a:spcBef>
                <a:spcPts val="600"/>
              </a:spcBef>
              <a:buClrTx/>
              <a:buSzPct val="100000"/>
            </a:pPr>
            <a:r>
              <a:rPr lang="en-US" dirty="0" smtClean="0"/>
              <a:t>No, stifles more speech than necessary</a:t>
            </a:r>
          </a:p>
          <a:p>
            <a:pPr marL="457200" lvl="1" indent="0">
              <a:spcBef>
                <a:spcPts val="600"/>
              </a:spcBef>
              <a:buClr>
                <a:srgbClr val="3366FF"/>
              </a:buClr>
              <a:buSzPct val="80000"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4.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Leaves </a:t>
            </a:r>
            <a:r>
              <a:rPr lang="en-US" dirty="0"/>
              <a:t>open alternative avenues of </a:t>
            </a:r>
            <a:r>
              <a:rPr lang="en-US" dirty="0" err="1"/>
              <a:t>comm’n</a:t>
            </a:r>
            <a:endParaRPr lang="en-US" dirty="0"/>
          </a:p>
          <a:p>
            <a:pPr marL="1200150" lvl="2" indent="-342900">
              <a:spcBef>
                <a:spcPts val="600"/>
              </a:spcBef>
              <a:buClrTx/>
              <a:buSzPct val="100000"/>
            </a:pPr>
            <a:r>
              <a:rPr lang="en-US" dirty="0" smtClean="0"/>
              <a:t>Yes, but not as effective</a:t>
            </a:r>
          </a:p>
          <a:p>
            <a:pPr marL="747713" lvl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marL="747713" lvl="1"/>
            <a:endParaRPr lang="en-US" sz="2800" u="sng" dirty="0">
              <a:latin typeface="Tahoma" charset="0"/>
              <a:ea typeface="ＭＳ Ｐゴシック" charset="0"/>
            </a:endParaRPr>
          </a:p>
          <a:p>
            <a:endParaRPr lang="en-US" sz="2800" dirty="0">
              <a:latin typeface="Tahoma" charset="0"/>
              <a:ea typeface="ＭＳ Ｐゴシック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15A8375-550C-DC4C-9759-A35BD9C487B6}" type="slidenum">
              <a:rPr lang="en-US" sz="1400" b="0">
                <a:solidFill>
                  <a:srgbClr val="777CC1"/>
                </a:solidFill>
              </a:rPr>
              <a:pPr eaLnBrk="1" hangingPunct="1"/>
              <a:t>36</a:t>
            </a:fld>
            <a:endParaRPr lang="en-US" sz="1400" b="0">
              <a:solidFill>
                <a:srgbClr val="777C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sz="4000" i="1" dirty="0" smtClean="0"/>
              <a:t>Walker v. Sons Conf. Veterans</a:t>
            </a:r>
            <a:r>
              <a:rPr lang="en-US" sz="4000" dirty="0" smtClean="0"/>
              <a:t> </a:t>
            </a:r>
            <a:r>
              <a:rPr lang="en-US" sz="3200" dirty="0" smtClean="0"/>
              <a:t>(2015)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105400"/>
          </a:xfrm>
        </p:spPr>
        <p:txBody>
          <a:bodyPr/>
          <a:lstStyle/>
          <a:p>
            <a:r>
              <a:rPr lang="en-US" dirty="0" smtClean="0"/>
              <a:t>Texas DMV Rejects Conf. License Plate</a:t>
            </a:r>
          </a:p>
          <a:p>
            <a:r>
              <a:rPr lang="en-US" dirty="0" smtClean="0"/>
              <a:t>Gov’t Speech Doctrine</a:t>
            </a:r>
          </a:p>
          <a:p>
            <a:pPr lvl="1"/>
            <a:r>
              <a:rPr lang="en-US" dirty="0" smtClean="0"/>
              <a:t>Government may speak</a:t>
            </a:r>
          </a:p>
          <a:p>
            <a:pPr lvl="1"/>
            <a:r>
              <a:rPr lang="en-US" dirty="0" smtClean="0"/>
              <a:t>May express a viewpoint</a:t>
            </a:r>
          </a:p>
          <a:p>
            <a:pPr lvl="1"/>
            <a:r>
              <a:rPr lang="en-US" dirty="0" smtClean="0"/>
              <a:t>Does not need to be content neutral</a:t>
            </a:r>
          </a:p>
          <a:p>
            <a:r>
              <a:rPr lang="en-US" dirty="0" smtClean="0"/>
              <a:t>Are Plates Public Speech or Gov’t Speech?</a:t>
            </a:r>
          </a:p>
          <a:p>
            <a:pPr lvl="1"/>
            <a:r>
              <a:rPr lang="en-US" dirty="0" smtClean="0"/>
              <a:t>Treated as conveying gov’t information</a:t>
            </a:r>
          </a:p>
          <a:p>
            <a:pPr lvl="1"/>
            <a:r>
              <a:rPr lang="en-US" dirty="0" smtClean="0"/>
              <a:t>Expansive Gov’t Speech Doctrine</a:t>
            </a:r>
          </a:p>
          <a:p>
            <a:pPr lvl="2"/>
            <a:r>
              <a:rPr lang="en-US" dirty="0" smtClean="0"/>
              <a:t>Gov’t may proselytize (e.g., abortion is bad)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54" y="1581995"/>
            <a:ext cx="3452224" cy="17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 sz="4000" i="1" dirty="0"/>
              <a:t>Town of Greece v. Galloway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3600" dirty="0" smtClean="0"/>
              <a:t>(2014</a:t>
            </a:r>
            <a:r>
              <a:rPr lang="en-US" sz="3600" dirty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 smtClean="0"/>
              <a:t>Establishment of Religion</a:t>
            </a:r>
          </a:p>
          <a:p>
            <a:pPr lvl="1"/>
            <a:r>
              <a:rPr lang="en-US" dirty="0" smtClean="0"/>
              <a:t>Legislative prayer is acceptable historic practice</a:t>
            </a:r>
          </a:p>
          <a:p>
            <a:pPr lvl="2"/>
            <a:r>
              <a:rPr lang="en-US" dirty="0" smtClean="0"/>
              <a:t>not an “endorsement” of religion</a:t>
            </a:r>
          </a:p>
          <a:p>
            <a:pPr lvl="1"/>
            <a:r>
              <a:rPr lang="en-US" dirty="0" smtClean="0"/>
              <a:t>Sectarian prayers allowed even if all Christian</a:t>
            </a:r>
          </a:p>
          <a:p>
            <a:pPr lvl="2"/>
            <a:r>
              <a:rPr lang="en-US" dirty="0" smtClean="0"/>
              <a:t>not an “endorsement’ of Christianity if reflective of community</a:t>
            </a:r>
          </a:p>
          <a:p>
            <a:pPr lvl="2"/>
            <a:r>
              <a:rPr lang="en-US" dirty="0" smtClean="0"/>
              <a:t>“religious balancing” not required</a:t>
            </a:r>
          </a:p>
          <a:p>
            <a:r>
              <a:rPr lang="en-US" dirty="0" smtClean="0"/>
              <a:t>Accommodation of religion allowed</a:t>
            </a:r>
          </a:p>
          <a:p>
            <a:pPr lvl="1"/>
            <a:r>
              <a:rPr lang="en-US" dirty="0" smtClean="0"/>
              <a:t>so long as not endorsing or coercing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8349797" cy="533400"/>
          </a:xfrm>
        </p:spPr>
        <p:txBody>
          <a:bodyPr/>
          <a:lstStyle/>
          <a:p>
            <a:r>
              <a:rPr lang="en-US" i="1" dirty="0" smtClean="0"/>
              <a:t>Burwell </a:t>
            </a:r>
            <a:r>
              <a:rPr lang="en-US" i="1" dirty="0"/>
              <a:t>v. Hobby </a:t>
            </a:r>
            <a:r>
              <a:rPr lang="en-US" i="1" dirty="0" smtClean="0"/>
              <a:t>Lobby</a:t>
            </a:r>
            <a:r>
              <a:rPr lang="en-US" sz="4000" dirty="0" smtClean="0"/>
              <a:t>  (2014)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sz="2600" dirty="0" smtClean="0"/>
              <a:t>Does </a:t>
            </a:r>
            <a:r>
              <a:rPr lang="en-US" sz="2600" dirty="0"/>
              <a:t>the Religious Freedom Restoration Act </a:t>
            </a:r>
            <a:r>
              <a:rPr lang="en-US" sz="2600" dirty="0" smtClean="0"/>
              <a:t>(RFRA) protect </a:t>
            </a:r>
            <a:r>
              <a:rPr lang="en-US" sz="2600" dirty="0"/>
              <a:t>for-profit corporations?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sz="2600" dirty="0" smtClean="0"/>
              <a:t>Does </a:t>
            </a:r>
            <a:r>
              <a:rPr lang="en-US" sz="2600" dirty="0"/>
              <a:t>the contraceptive-coverage Mandate of the </a:t>
            </a:r>
            <a:r>
              <a:rPr lang="en-US" sz="2600" dirty="0" smtClean="0"/>
              <a:t>ACA </a:t>
            </a:r>
            <a:r>
              <a:rPr lang="en-US" sz="2600" dirty="0"/>
              <a:t>violate </a:t>
            </a:r>
            <a:r>
              <a:rPr lang="en-US" sz="2600" dirty="0" smtClean="0"/>
              <a:t>corps</a:t>
            </a:r>
            <a:r>
              <a:rPr lang="en-US" sz="2600" dirty="0"/>
              <a:t>’ religious exercise rights</a:t>
            </a:r>
            <a:r>
              <a:rPr lang="en-US" sz="2600" dirty="0" smtClean="0"/>
              <a:t>?</a:t>
            </a:r>
          </a:p>
          <a:p>
            <a:r>
              <a:rPr lang="en-US" dirty="0" smtClean="0"/>
              <a:t>RFRA</a:t>
            </a:r>
          </a:p>
          <a:p>
            <a:pPr lvl="1"/>
            <a:r>
              <a:rPr lang="en-US" sz="2600" dirty="0" err="1" smtClean="0"/>
              <a:t>Fed’l</a:t>
            </a:r>
            <a:r>
              <a:rPr lang="en-US" sz="2600" dirty="0" smtClean="0"/>
              <a:t> gov’t shall </a:t>
            </a:r>
            <a:r>
              <a:rPr lang="en-US" sz="2600" dirty="0"/>
              <a:t>not substantially burden a person’s exercise of </a:t>
            </a:r>
            <a:r>
              <a:rPr lang="en-US" sz="2600" dirty="0" smtClean="0"/>
              <a:t>religion </a:t>
            </a:r>
            <a:r>
              <a:rPr lang="en-US" sz="2600" dirty="0"/>
              <a:t>unless </a:t>
            </a:r>
            <a:r>
              <a:rPr lang="en-US" sz="2600" dirty="0" smtClean="0"/>
              <a:t>it </a:t>
            </a:r>
            <a:r>
              <a:rPr lang="en-US" sz="2600" dirty="0"/>
              <a:t>is the least restrictive means to further a compelling </a:t>
            </a:r>
            <a:r>
              <a:rPr lang="en-US" sz="2600" dirty="0" smtClean="0"/>
              <a:t>gov’t interest</a:t>
            </a:r>
          </a:p>
          <a:p>
            <a:pPr lvl="1"/>
            <a:r>
              <a:rPr lang="en-US" sz="2600" dirty="0" smtClean="0"/>
              <a:t>statutory override of </a:t>
            </a:r>
            <a:r>
              <a:rPr lang="en-US" sz="2600" i="1" dirty="0" err="1" smtClean="0"/>
              <a:t>Empl</a:t>
            </a:r>
            <a:r>
              <a:rPr lang="en-US" sz="2600" i="1" dirty="0" smtClean="0"/>
              <a:t>. Div. v. Smith</a:t>
            </a:r>
            <a:r>
              <a:rPr lang="en-US" sz="2600" dirty="0" smtClean="0"/>
              <a:t> (1989)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533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Case Studies </a:t>
            </a:r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(from 2012-2015 terms)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Religion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Town of Greece v. Galloway</a:t>
            </a:r>
            <a:r>
              <a:rPr lang="en-US" sz="2600" dirty="0" smtClean="0">
                <a:solidFill>
                  <a:srgbClr val="000000"/>
                </a:solidFill>
              </a:rPr>
              <a:t> (2014) - </a:t>
            </a:r>
            <a:r>
              <a:rPr lang="en-US" sz="2600" dirty="0" smtClean="0">
                <a:solidFill>
                  <a:srgbClr val="0000FF"/>
                </a:solidFill>
              </a:rPr>
              <a:t>Prayer</a:t>
            </a:r>
          </a:p>
          <a:p>
            <a:pPr>
              <a:defRPr/>
            </a:pPr>
            <a:r>
              <a:rPr lang="en-US" dirty="0" smtClean="0"/>
              <a:t> Religious Freedom Restoration Act</a:t>
            </a:r>
          </a:p>
          <a:p>
            <a:pPr marL="693738" lvl="1">
              <a:defRPr/>
            </a:pPr>
            <a:r>
              <a:rPr lang="en-US" sz="2600" i="1" dirty="0" smtClean="0">
                <a:solidFill>
                  <a:srgbClr val="000000"/>
                </a:solidFill>
              </a:rPr>
              <a:t>Burwell v. Hobby Lobby</a:t>
            </a:r>
            <a:r>
              <a:rPr lang="en-US" sz="2600" dirty="0" smtClean="0">
                <a:solidFill>
                  <a:srgbClr val="000000"/>
                </a:solidFill>
              </a:rPr>
              <a:t> (2014) – </a:t>
            </a:r>
            <a:r>
              <a:rPr lang="en-US" sz="2500" dirty="0" smtClean="0">
                <a:solidFill>
                  <a:srgbClr val="0000FF"/>
                </a:solidFill>
              </a:rPr>
              <a:t>Obamacare</a:t>
            </a:r>
          </a:p>
          <a:p>
            <a:pPr marL="693738" lvl="1">
              <a:defRPr/>
            </a:pPr>
            <a:r>
              <a:rPr lang="en-US" sz="2600" i="1" dirty="0" err="1" smtClean="0">
                <a:solidFill>
                  <a:srgbClr val="000000"/>
                </a:solidFill>
              </a:rPr>
              <a:t>Zubik</a:t>
            </a:r>
            <a:r>
              <a:rPr lang="en-US" sz="2600" i="1" dirty="0" smtClean="0">
                <a:solidFill>
                  <a:srgbClr val="000000"/>
                </a:solidFill>
              </a:rPr>
              <a:t> v. Burwell</a:t>
            </a:r>
            <a:r>
              <a:rPr lang="en-US" sz="2600" dirty="0" smtClean="0">
                <a:solidFill>
                  <a:srgbClr val="000000"/>
                </a:solidFill>
              </a:rPr>
              <a:t> (2016) – </a:t>
            </a:r>
            <a:r>
              <a:rPr lang="en-US" sz="2500" dirty="0" smtClean="0">
                <a:solidFill>
                  <a:srgbClr val="0000FF"/>
                </a:solidFill>
              </a:rPr>
              <a:t>Obamacare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3323B51-4F71-6444-9F0D-2EB78F047D3A}" type="slidenum">
              <a:rPr lang="en-US" sz="1400"/>
              <a:pPr eaLnBrk="1" hangingPunct="1"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46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8349797" cy="533400"/>
          </a:xfrm>
        </p:spPr>
        <p:txBody>
          <a:bodyPr/>
          <a:lstStyle/>
          <a:p>
            <a:r>
              <a:rPr lang="en-US" i="1" dirty="0" smtClean="0"/>
              <a:t>Burwell </a:t>
            </a:r>
            <a:r>
              <a:rPr lang="en-US" i="1" dirty="0"/>
              <a:t>v. Hobby </a:t>
            </a:r>
            <a:r>
              <a:rPr lang="en-US" i="1" dirty="0" smtClean="0"/>
              <a:t>Lobby</a:t>
            </a:r>
            <a:r>
              <a:rPr lang="en-US" sz="4000" dirty="0" smtClean="0"/>
              <a:t>  (2014)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r>
              <a:rPr lang="en-US" dirty="0" smtClean="0"/>
              <a:t>Holding</a:t>
            </a:r>
          </a:p>
          <a:p>
            <a:pPr lvl="1"/>
            <a:r>
              <a:rPr lang="en-US" dirty="0" smtClean="0"/>
              <a:t>Corporations are people too</a:t>
            </a:r>
          </a:p>
          <a:p>
            <a:pPr lvl="2"/>
            <a:r>
              <a:rPr lang="en-US" dirty="0" smtClean="0"/>
              <a:t>at least closely-held corporations</a:t>
            </a:r>
          </a:p>
          <a:p>
            <a:pPr lvl="2"/>
            <a:r>
              <a:rPr lang="en-US" dirty="0" smtClean="0"/>
              <a:t>in corporate personhood cases, it is management that is protected, not shareholders or employees</a:t>
            </a:r>
          </a:p>
          <a:p>
            <a:pPr lvl="1"/>
            <a:r>
              <a:rPr lang="en-US" dirty="0" smtClean="0"/>
              <a:t>Providing contraceptive coverage to employees substantially burdens religious freedom</a:t>
            </a:r>
          </a:p>
          <a:p>
            <a:pPr lvl="1"/>
            <a:r>
              <a:rPr lang="en-US" dirty="0" smtClean="0"/>
              <a:t>Note: this is a statutory case, not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Amd</a:t>
            </a:r>
            <a:r>
              <a:rPr lang="en-US" dirty="0" smtClean="0"/>
              <a:t>.</a:t>
            </a:r>
          </a:p>
          <a:p>
            <a:pPr lvl="2"/>
            <a:r>
              <a:rPr lang="en-US" i="1" dirty="0" smtClean="0"/>
              <a:t>Flores v. Berne</a:t>
            </a:r>
            <a:r>
              <a:rPr lang="en-US" dirty="0" smtClean="0"/>
              <a:t>: RFRA </a:t>
            </a:r>
            <a:r>
              <a:rPr lang="en-US" dirty="0"/>
              <a:t>exceeds congress’ </a:t>
            </a:r>
            <a:r>
              <a:rPr lang="en-US" dirty="0" smtClean="0"/>
              <a:t>§5 power</a:t>
            </a:r>
          </a:p>
          <a:p>
            <a:pPr lvl="2"/>
            <a:r>
              <a:rPr lang="en-US" dirty="0" smtClean="0"/>
              <a:t>but not when congress limits its own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Zubik</a:t>
            </a:r>
            <a:r>
              <a:rPr lang="en-US" i="1" dirty="0" smtClean="0"/>
              <a:t> v. Burwell</a:t>
            </a:r>
            <a:r>
              <a:rPr lang="en-US" sz="4000" dirty="0" smtClean="0"/>
              <a:t>  (2016)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66800"/>
            <a:ext cx="8333087" cy="5105400"/>
          </a:xfrm>
        </p:spPr>
        <p:txBody>
          <a:bodyPr/>
          <a:lstStyle/>
          <a:p>
            <a:r>
              <a:rPr lang="en-US" dirty="0" smtClean="0"/>
              <a:t>Does ACA Reporting Violate RFRA?</a:t>
            </a:r>
          </a:p>
          <a:p>
            <a:pPr lvl="1"/>
            <a:r>
              <a:rPr lang="en-US" dirty="0" smtClean="0"/>
              <a:t>Exempt employers must notify their insurer or HHS of non-coverage for contraception</a:t>
            </a:r>
          </a:p>
          <a:p>
            <a:pPr lvl="2"/>
            <a:r>
              <a:rPr lang="en-US" dirty="0" smtClean="0"/>
              <a:t>Insurers then provide direct cost-free coverage</a:t>
            </a:r>
          </a:p>
          <a:p>
            <a:pPr lvl="1"/>
            <a:r>
              <a:rPr lang="en-US" dirty="0" smtClean="0"/>
              <a:t>Is reporting a </a:t>
            </a:r>
            <a:r>
              <a:rPr lang="en-US" i="1" dirty="0" smtClean="0"/>
              <a:t>substantial burden</a:t>
            </a:r>
            <a:r>
              <a:rPr lang="en-US" dirty="0" smtClean="0"/>
              <a:t> on religion</a:t>
            </a:r>
          </a:p>
          <a:p>
            <a:pPr lvl="2"/>
            <a:r>
              <a:rPr lang="en-US" dirty="0" smtClean="0"/>
              <a:t>i.e., does it make the employers complicit in sin?</a:t>
            </a:r>
          </a:p>
          <a:p>
            <a:r>
              <a:rPr lang="en-US" dirty="0" smtClean="0"/>
              <a:t>Holding (per curiam)</a:t>
            </a:r>
          </a:p>
          <a:p>
            <a:pPr lvl="1"/>
            <a:r>
              <a:rPr lang="en-US" dirty="0" smtClean="0"/>
              <a:t>Compromise may be possible</a:t>
            </a:r>
          </a:p>
          <a:p>
            <a:pPr lvl="2"/>
            <a:r>
              <a:rPr lang="en-US" dirty="0" smtClean="0"/>
              <a:t>automatic “seamless” coverage without reporting</a:t>
            </a:r>
          </a:p>
          <a:p>
            <a:pPr lvl="1"/>
            <a:r>
              <a:rPr lang="en-US" dirty="0" smtClean="0"/>
              <a:t>Remand to Circuits to explore compromise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Individual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right at stake </a:t>
            </a:r>
            <a:r>
              <a:rPr lang="en-US" u="sng" dirty="0" smtClean="0"/>
              <a:t>fundamental</a:t>
            </a:r>
            <a:r>
              <a:rPr lang="en-US" dirty="0" smtClean="0"/>
              <a:t> for constitutional purposes?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so, is the right </a:t>
            </a:r>
            <a:r>
              <a:rPr lang="en-US" u="sng" dirty="0" smtClean="0"/>
              <a:t>burdened</a:t>
            </a:r>
            <a:r>
              <a:rPr lang="en-US" dirty="0" smtClean="0"/>
              <a:t> by the state?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so, apply “strict scrutiny”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not (Q1 and 2), apply “rational basis”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77DF-58C7-1741-8603-DC6EA7A42B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r>
              <a:rPr lang="en-US" smtClean="0"/>
              <a:t>Origin of Individual Rights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81600"/>
          </a:xfrm>
        </p:spPr>
        <p:txBody>
          <a:bodyPr/>
          <a:lstStyle/>
          <a:p>
            <a:pPr lvl="0" rtl="0"/>
            <a:r>
              <a:rPr lang="en-US" dirty="0" smtClean="0"/>
              <a:t>In the beginning …</a:t>
            </a:r>
            <a:endParaRPr lang="en-US" dirty="0"/>
          </a:p>
          <a:p>
            <a:pPr lvl="1" rtl="0"/>
            <a:r>
              <a:rPr lang="en-US" dirty="0" smtClean="0"/>
              <a:t>Colonists supposedly enjoyed the same rights as English subjects (unwritten constitution)</a:t>
            </a:r>
            <a:endParaRPr lang="en-US" dirty="0"/>
          </a:p>
          <a:p>
            <a:pPr lvl="1" rtl="0"/>
            <a:r>
              <a:rPr lang="en-US" dirty="0" smtClean="0"/>
              <a:t>As State governments replaced the Crown, we were given rights in state constitutions</a:t>
            </a:r>
            <a:endParaRPr lang="en-US" dirty="0"/>
          </a:p>
          <a:p>
            <a:pPr lvl="1" rtl="0"/>
            <a:r>
              <a:rPr lang="en-US" dirty="0" smtClean="0"/>
              <a:t>The limited federal government did not displace our State rights</a:t>
            </a:r>
            <a:endParaRPr lang="en-US" dirty="0"/>
          </a:p>
          <a:p>
            <a:pPr lvl="1" rtl="0"/>
            <a:r>
              <a:rPr lang="en-US" dirty="0" smtClean="0"/>
              <a:t>Protection from federal abuses was thought to be secure in the structure of the national </a:t>
            </a:r>
            <a:r>
              <a:rPr lang="en-US" dirty="0" err="1" smtClean="0"/>
              <a:t>gov’t</a:t>
            </a:r>
            <a:endParaRPr lang="en-US" dirty="0"/>
          </a:p>
          <a:p>
            <a:pPr lvl="2" rtl="0"/>
            <a:r>
              <a:rPr lang="en-US" dirty="0" smtClean="0"/>
              <a:t>Federalism</a:t>
            </a:r>
            <a:endParaRPr lang="en-US" dirty="0"/>
          </a:p>
          <a:p>
            <a:pPr lvl="2" rtl="0"/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8DA25-B8C9-D14E-BE17-EB92E49DFD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609600"/>
          </a:xfrm>
        </p:spPr>
        <p:txBody>
          <a:bodyPr/>
          <a:lstStyle/>
          <a:p>
            <a:r>
              <a:rPr lang="en-US" dirty="0" smtClean="0"/>
              <a:t>Sequence of Constitutional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105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100" dirty="0" smtClean="0"/>
              <a:t>Original Constitution (1787)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Art. I, § 9 (applies only to federal gov’t)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Right of slave trade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Habeas corpus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Bill of Attainder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Ex Post Facto Laws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Art. I, § 10 (applies only to states)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Contracts clause</a:t>
            </a:r>
          </a:p>
          <a:p>
            <a:pPr>
              <a:spcBef>
                <a:spcPts val="400"/>
              </a:spcBef>
            </a:pPr>
            <a:r>
              <a:rPr lang="en-US" sz="3100" dirty="0" smtClean="0"/>
              <a:t>Bill of Rights (1791</a:t>
            </a:r>
            <a:r>
              <a:rPr lang="en-US" sz="3100" dirty="0"/>
              <a:t>)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sz="2800" dirty="0" smtClean="0"/>
              <a:t>applies </a:t>
            </a:r>
            <a:r>
              <a:rPr lang="en-US" sz="2800" dirty="0"/>
              <a:t>only to </a:t>
            </a:r>
            <a:r>
              <a:rPr lang="en-US" sz="2800" dirty="0" err="1"/>
              <a:t>fed’l</a:t>
            </a:r>
            <a:r>
              <a:rPr lang="en-US" sz="2800" dirty="0"/>
              <a:t> gov’t)</a:t>
            </a:r>
            <a:endParaRPr lang="en-US" sz="2800" dirty="0" smtClean="0"/>
          </a:p>
          <a:p>
            <a:pPr>
              <a:spcBef>
                <a:spcPts val="400"/>
              </a:spcBef>
            </a:pPr>
            <a:r>
              <a:rPr lang="en-US" sz="3100" dirty="0" smtClean="0"/>
              <a:t>Civil War Amendments (1865-1870)</a:t>
            </a:r>
            <a:r>
              <a:rPr lang="en-US" sz="2800" dirty="0" smtClean="0"/>
              <a:t> (states)</a:t>
            </a:r>
          </a:p>
          <a:p>
            <a:pPr>
              <a:spcBef>
                <a:spcPts val="400"/>
              </a:spcBef>
            </a:pPr>
            <a:r>
              <a:rPr lang="en-US" sz="3100" dirty="0" smtClean="0"/>
              <a:t>Other Amendments – mostly voting rights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8DA25-B8C9-D14E-BE17-EB92E49DFD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Constitutional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66" y="1066800"/>
            <a:ext cx="8632034" cy="51054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Religion, Speech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Due Process, Taking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Citizenship, DP, 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Privileges/Immunities, </a:t>
            </a:r>
            <a:r>
              <a:rPr lang="en-US" dirty="0" smtClean="0"/>
              <a:t>Equal Protection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Voting Rights</a:t>
            </a:r>
            <a:r>
              <a:rPr lang="en-US" sz="3000" dirty="0" smtClean="0"/>
              <a:t> (12, 15, 17, 19, 23, 24, 26)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8DA25-B8C9-D14E-BE17-EB92E49DFD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5064" y="1071525"/>
            <a:ext cx="4368936" cy="37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w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4</a:t>
            </a:r>
            <a:r>
              <a:rPr lang="en-US" baseline="30000" dirty="0" smtClean="0">
                <a:solidFill>
                  <a:srgbClr val="660066"/>
                </a:solidFill>
              </a:rPr>
              <a:t>th</a:t>
            </a:r>
            <a:r>
              <a:rPr lang="en-US" dirty="0" smtClean="0">
                <a:solidFill>
                  <a:srgbClr val="660066"/>
                </a:solidFill>
              </a:rPr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Search &amp; seizure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5</a:t>
            </a:r>
            <a:r>
              <a:rPr lang="en-US" baseline="30000" dirty="0" smtClean="0">
                <a:solidFill>
                  <a:srgbClr val="660066"/>
                </a:solidFill>
              </a:rPr>
              <a:t>th</a:t>
            </a:r>
            <a:r>
              <a:rPr lang="en-US" dirty="0" smtClean="0">
                <a:solidFill>
                  <a:srgbClr val="660066"/>
                </a:solidFill>
              </a:rPr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jeopardy, self-</a:t>
            </a:r>
            <a:r>
              <a:rPr lang="en-US" dirty="0" err="1" smtClean="0">
                <a:solidFill>
                  <a:srgbClr val="660066"/>
                </a:solidFill>
              </a:rPr>
              <a:t>incrim</a:t>
            </a:r>
            <a:endParaRPr lang="en-US" dirty="0" smtClean="0">
              <a:solidFill>
                <a:srgbClr val="660066"/>
              </a:solidFill>
            </a:endParaRP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6</a:t>
            </a:r>
            <a:r>
              <a:rPr lang="en-US" baseline="30000" dirty="0" smtClean="0">
                <a:solidFill>
                  <a:srgbClr val="660066"/>
                </a:solidFill>
              </a:rPr>
              <a:t>th</a:t>
            </a:r>
            <a:r>
              <a:rPr lang="en-US" dirty="0" smtClean="0">
                <a:solidFill>
                  <a:srgbClr val="660066"/>
                </a:solidFill>
              </a:rPr>
              <a:t> Amendment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counsel, trial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660066"/>
                </a:solidFill>
              </a:rPr>
              <a:t>8</a:t>
            </a:r>
            <a:r>
              <a:rPr lang="en-US" baseline="30000" dirty="0" smtClean="0">
                <a:solidFill>
                  <a:srgbClr val="660066"/>
                </a:solidFill>
              </a:rPr>
              <a:t>th</a:t>
            </a:r>
            <a:r>
              <a:rPr lang="en-US" dirty="0" smtClean="0">
                <a:solidFill>
                  <a:srgbClr val="660066"/>
                </a:solidFill>
              </a:rPr>
              <a:t> Amendment</a:t>
            </a:r>
          </a:p>
        </p:txBody>
      </p:sp>
      <p:sp>
        <p:nvSpPr>
          <p:cNvPr id="7" name="Frame 6"/>
          <p:cNvSpPr/>
          <p:nvPr/>
        </p:nvSpPr>
        <p:spPr bwMode="auto">
          <a:xfrm>
            <a:off x="4660116" y="957806"/>
            <a:ext cx="4304959" cy="3981891"/>
          </a:xfrm>
          <a:prstGeom prst="frame">
            <a:avLst>
              <a:gd name="adj1" fmla="val 1621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382" y="4864363"/>
            <a:ext cx="34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not fully incorporated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4"/>
      <p:bldP spid="5" grpId="1" build="allAtOnce"/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</a:t>
            </a:r>
            <a:r>
              <a:rPr lang="ja-JP" altLang="en-US"/>
              <a:t>“</a:t>
            </a:r>
            <a:r>
              <a:rPr lang="en-US" altLang="ja-JP"/>
              <a:t>Incorporate</a:t>
            </a:r>
            <a:r>
              <a:rPr lang="ja-JP" altLang="en-US"/>
              <a:t>”</a:t>
            </a:r>
            <a:r>
              <a:rPr lang="en-US" altLang="ja-JP"/>
              <a:t> the BoR?</a:t>
            </a:r>
            <a:endParaRPr lang="en-US"/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376690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dirty="0" smtClean="0"/>
              <a:t>Bill of Rights restrains federal gov’t only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Protection from state abuse per state law</a:t>
            </a:r>
          </a:p>
          <a:p>
            <a:pPr lvl="1" eaLnBrk="1" hangingPunct="1">
              <a:spcBef>
                <a:spcPts val="500"/>
              </a:spcBef>
            </a:pPr>
            <a:r>
              <a:rPr lang="en-US" dirty="0" smtClean="0"/>
              <a:t>often more theoretical than real</a:t>
            </a:r>
            <a:endParaRPr lang="en-US" dirty="0"/>
          </a:p>
          <a:p>
            <a:pPr eaLnBrk="1" hangingPunct="1">
              <a:spcBef>
                <a:spcPts val="500"/>
              </a:spcBef>
            </a:pPr>
            <a:r>
              <a:rPr lang="en-US" dirty="0"/>
              <a:t>Then the Civil War …</a:t>
            </a:r>
          </a:p>
          <a:p>
            <a:pPr lvl="1" eaLnBrk="1" hangingPunct="1">
              <a:spcBef>
                <a:spcPts val="500"/>
              </a:spcBef>
            </a:pPr>
            <a:r>
              <a:rPr lang="en-US" dirty="0" smtClean="0"/>
              <a:t>dramatized lack of rights under state law</a:t>
            </a:r>
            <a:endParaRPr lang="en-US" dirty="0"/>
          </a:p>
          <a:p>
            <a:pPr lvl="1" eaLnBrk="1" hangingPunct="1">
              <a:spcBef>
                <a:spcPts val="500"/>
              </a:spcBef>
              <a:spcAft>
                <a:spcPts val="12400"/>
              </a:spcAft>
            </a:pPr>
            <a:r>
              <a:rPr lang="en-US" dirty="0"/>
              <a:t>One purpose of 14</a:t>
            </a:r>
            <a:r>
              <a:rPr lang="en-US" baseline="30000" dirty="0"/>
              <a:t>th</a:t>
            </a:r>
            <a:r>
              <a:rPr lang="en-US" dirty="0"/>
              <a:t> was to </a:t>
            </a:r>
            <a:r>
              <a:rPr lang="en-US" dirty="0" smtClean="0"/>
              <a:t>“federalize” rights</a:t>
            </a:r>
          </a:p>
          <a:p>
            <a:pPr lvl="1" eaLnBrk="1" hangingPunct="1"/>
            <a:r>
              <a:rPr lang="en-US" dirty="0" err="1" smtClean="0"/>
              <a:t>BoR</a:t>
            </a:r>
            <a:r>
              <a:rPr lang="en-US" dirty="0" smtClean="0"/>
              <a:t>  through the 14</a:t>
            </a:r>
            <a:r>
              <a:rPr lang="en-US" baseline="30000" dirty="0" smtClean="0"/>
              <a:t>th</a:t>
            </a:r>
            <a:r>
              <a:rPr lang="en-US" dirty="0" smtClean="0"/>
              <a:t>  applies to the states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 bwMode="auto">
          <a:xfrm>
            <a:off x="251971" y="4253645"/>
            <a:ext cx="8739630" cy="1471642"/>
          </a:xfrm>
          <a:prstGeom prst="frame">
            <a:avLst>
              <a:gd name="adj1" fmla="val 5657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i="1" dirty="0" smtClean="0"/>
              <a:t>“</a:t>
            </a:r>
            <a:r>
              <a:rPr lang="en-US" sz="2000" i="1" dirty="0"/>
              <a:t>No State shall make or enforce any law which shall abridge the privileges or immunities of citizens of the United States; nor shall any State deprive any person of life, liberty, or property, without due process of law, nor deny any person within its jurisdiction the equal protection of the laws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66156" y="6068001"/>
            <a:ext cx="2882540" cy="0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tional Security">
  <a:themeElements>
    <a:clrScheme name="National Security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National Securit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60000"/>
          <a:buFont typeface="Wingdings" charset="2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60000"/>
          <a:buFont typeface="Wingdings" charset="2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ational Security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onal Security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onal Security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onal Security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onal Security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onal Security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onal Security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onal Security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2458</Words>
  <Application>Microsoft Macintosh PowerPoint</Application>
  <PresentationFormat>On-screen Show (4:3)</PresentationFormat>
  <Paragraphs>435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ＭＳ Ｐゴシック</vt:lpstr>
      <vt:lpstr>Symbol</vt:lpstr>
      <vt:lpstr>Arial</vt:lpstr>
      <vt:lpstr>Tahoma</vt:lpstr>
      <vt:lpstr>Times New Roman</vt:lpstr>
      <vt:lpstr>Wingdings</vt:lpstr>
      <vt:lpstr>Office Theme</vt:lpstr>
      <vt:lpstr>National Security</vt:lpstr>
      <vt:lpstr>PowerPoint Presentation</vt:lpstr>
      <vt:lpstr>Types of Cases in Sup. Court</vt:lpstr>
      <vt:lpstr>Case Studies (from 2011-2015 terms)</vt:lpstr>
      <vt:lpstr>Case Studies (from 2012-2015 terms)</vt:lpstr>
      <vt:lpstr>Roadmap to Individual Rights</vt:lpstr>
      <vt:lpstr>Origin of Individual Rights</vt:lpstr>
      <vt:lpstr>Sequence of Constitutional Rights</vt:lpstr>
      <vt:lpstr>Principal Constitutional Rights</vt:lpstr>
      <vt:lpstr>Why “Incorporate” the BoR?</vt:lpstr>
      <vt:lpstr>Anatomy of Individual Rights</vt:lpstr>
      <vt:lpstr>What Rights are “Fundamental”?</vt:lpstr>
      <vt:lpstr>Obergefell v. Hodges  (2015)</vt:lpstr>
      <vt:lpstr>Obergefell v. Hodges  (2015)</vt:lpstr>
      <vt:lpstr>Obergefell v. Hodges  (2015)</vt:lpstr>
      <vt:lpstr>Obergefell v. Hodges  (2015)</vt:lpstr>
      <vt:lpstr>Obergefell v. Hodges  (pending)</vt:lpstr>
      <vt:lpstr>Whole Women’s Health v. Hellerstedt</vt:lpstr>
      <vt:lpstr>Race</vt:lpstr>
      <vt:lpstr>Fisher v. UT II  (argued Dec. 9, 2015)</vt:lpstr>
      <vt:lpstr>The First Amendment</vt:lpstr>
      <vt:lpstr>Theories of 1st Amd Interpretation</vt:lpstr>
      <vt:lpstr>Categories of unprotected speech</vt:lpstr>
      <vt:lpstr>Categories of unprotected speech</vt:lpstr>
      <vt:lpstr>Brown v. EMA  (2011)</vt:lpstr>
      <vt:lpstr>Brown v. EMA  (2011)</vt:lpstr>
      <vt:lpstr>Brown v. EMA  (2011)</vt:lpstr>
      <vt:lpstr>Categories of unprotected speech</vt:lpstr>
      <vt:lpstr>Elonis v. U.S. (2015)</vt:lpstr>
      <vt:lpstr>Time, Place &amp; Manner</vt:lpstr>
      <vt:lpstr>McCullen v. Coakley  (2014)</vt:lpstr>
      <vt:lpstr>Background</vt:lpstr>
      <vt:lpstr>Background</vt:lpstr>
      <vt:lpstr>Background</vt:lpstr>
      <vt:lpstr>Background</vt:lpstr>
      <vt:lpstr>Buffer Zones</vt:lpstr>
      <vt:lpstr>McCullen v. Coakley  (2014)</vt:lpstr>
      <vt:lpstr>Walker v. Sons Conf. Veterans (2015)</vt:lpstr>
      <vt:lpstr>Town of Greece v. Galloway  (2014)</vt:lpstr>
      <vt:lpstr>Burwell v. Hobby Lobby  (2014)</vt:lpstr>
      <vt:lpstr>Burwell v. Hobby Lobby  (2014)</vt:lpstr>
      <vt:lpstr>Zubik v. Burwell  (2016)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Armita Sobhi</dc:creator>
  <cp:lastModifiedBy>Microsoft Office User</cp:lastModifiedBy>
  <cp:revision>79</cp:revision>
  <dcterms:created xsi:type="dcterms:W3CDTF">2013-05-23T02:03:59Z</dcterms:created>
  <dcterms:modified xsi:type="dcterms:W3CDTF">2016-06-08T23:22:58Z</dcterms:modified>
</cp:coreProperties>
</file>